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5" r:id="rId2"/>
    <p:sldId id="258" r:id="rId3"/>
    <p:sldId id="259" r:id="rId4"/>
    <p:sldId id="277" r:id="rId5"/>
    <p:sldId id="282" r:id="rId6"/>
    <p:sldId id="281" r:id="rId7"/>
    <p:sldId id="280" r:id="rId8"/>
    <p:sldId id="283" r:id="rId9"/>
    <p:sldId id="284" r:id="rId10"/>
    <p:sldId id="260" r:id="rId11"/>
    <p:sldId id="261" r:id="rId12"/>
    <p:sldId id="264" r:id="rId13"/>
    <p:sldId id="265" r:id="rId14"/>
    <p:sldId id="269" r:id="rId15"/>
    <p:sldId id="271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0" autoAdjust="0"/>
    <p:restoredTop sz="86364" autoAdjust="0"/>
  </p:normalViewPr>
  <p:slideViewPr>
    <p:cSldViewPr>
      <p:cViewPr>
        <p:scale>
          <a:sx n="58" d="100"/>
          <a:sy n="58" d="100"/>
        </p:scale>
        <p:origin x="-1476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228F-D222-4EF0-8172-5E13A1D60EC1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7074-692B-40B9-94C5-8CE58EC26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01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7074-692B-40B9-94C5-8CE58EC26AC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55FA57-4B10-4F4F-A96A-550C579D7596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723071-C69C-4246-B4BA-E58B572D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7%D0%BD%D0%BE%D0%B2%D0%B8%D0%B4%D0%BD%D0%BE%D1%81%D1%82%D1%8C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ru.wikipedia.org/wiki/%D0%9F%D0%BE%D0%BC%D0%B5%D1%81%D1%8C" TargetMode="External"/><Relationship Id="rId4" Type="http://schemas.openxmlformats.org/officeDocument/2006/relationships/hyperlink" Target="http://ru.wikipedia.org/wiki/%D0%A4%D0%BE%D1%80%D0%BC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0%BA%D0%BE%D1%80%D0%B0%D1%82%D0%B8%D0%B2%D0%BD%D1%8B%D0%B5_%D1%80%D0%B0%D1%81%D1%82%D0%B5%D0%BD%D0%B8%D1%8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XVII_%D0%B2%D0%B5%D0%B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A7%D0%B0%D0%BB%D0%BC%D0%B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2%D1%8E%D1%80%D0%B1%D0%B0%D0%BD" TargetMode="External"/><Relationship Id="rId5" Type="http://schemas.openxmlformats.org/officeDocument/2006/relationships/hyperlink" Target="http://ru.wikipedia.org/wiki/%D0%9B%D0%B8%D0%BB%D0%B5%D0%B9%D0%BD%D1%8B%D0%B5" TargetMode="External"/><Relationship Id="rId4" Type="http://schemas.openxmlformats.org/officeDocument/2006/relationships/hyperlink" Target="http://ru.wikipedia.org/wiki/%D0%A0%D0%BE%D0%B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A1%D1%80%D0%B5%D0%B4%D0%BD%D1%8F%D1%8F_%D0%90%D0%B7%D0%B8%D1%8F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A%D0%B0%D0%B7%D0%B0%D1%85%D1%81%D1%82%D0%B0%D0%BD" TargetMode="External"/><Relationship Id="rId5" Type="http://schemas.openxmlformats.org/officeDocument/2006/relationships/hyperlink" Target="http://ru.wikipedia.org/wiki/%D0%9F%D1%83%D1%81%D1%82%D1%8B%D0%BD%D0%B8" TargetMode="External"/><Relationship Id="rId4" Type="http://schemas.openxmlformats.org/officeDocument/2006/relationships/hyperlink" Target="http://ru.wikipedia.org/wiki/%D0%A1%D1%82%D0%B5%D0%BF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ÑÐ»ÑÐ¿Ð°Ð½Ñ Ð² ÑÑÐµÐ¿ÑÑ Ðº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7"/>
            <a:ext cx="9144000" cy="6837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642919"/>
            <a:ext cx="664373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Великолепие казахских степей</a:t>
            </a:r>
          </a:p>
          <a:p>
            <a:endParaRPr lang="ru-RU" sz="36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Қызғалдақ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—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               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Тюльпаны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           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Выполнили: Т. А. </a:t>
            </a:r>
            <a:r>
              <a:rPr lang="ru-RU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Самосенко</a:t>
            </a:r>
            <a:endParaRPr lang="ru-RU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    Л. Ф. </a:t>
            </a:r>
            <a:r>
              <a:rPr lang="ru-RU" b="1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Пяскорская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513312928_22rukhan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85728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Известно довольно большое количество </a:t>
            </a:r>
            <a:r>
              <a:rPr lang="ru-RU" sz="3200" u="sng" dirty="0" smtClean="0">
                <a:latin typeface="Monotype Corsiva" pitchFamily="66" charset="0"/>
                <a:hlinkClick r:id="rId3" tooltip="Разновидность"/>
              </a:rPr>
              <a:t>разновидностей</a:t>
            </a:r>
            <a:r>
              <a:rPr lang="ru-RU" sz="3200" dirty="0" smtClean="0">
                <a:latin typeface="Monotype Corsiva" pitchFamily="66" charset="0"/>
              </a:rPr>
              <a:t>, </a:t>
            </a:r>
            <a:r>
              <a:rPr lang="ru-RU" sz="3200" u="sng" dirty="0" smtClean="0">
                <a:latin typeface="Monotype Corsiva" pitchFamily="66" charset="0"/>
                <a:hlinkClick r:id="rId4" tooltip="Форма"/>
              </a:rPr>
              <a:t>форм</a:t>
            </a:r>
            <a:r>
              <a:rPr lang="ru-RU" sz="3200" dirty="0" smtClean="0">
                <a:latin typeface="Monotype Corsiva" pitchFamily="66" charset="0"/>
              </a:rPr>
              <a:t> и </a:t>
            </a:r>
            <a:r>
              <a:rPr lang="ru-RU" sz="3200" u="sng" dirty="0" smtClean="0">
                <a:latin typeface="Monotype Corsiva" pitchFamily="66" charset="0"/>
                <a:hlinkClick r:id="rId5" tooltip="Помесь"/>
              </a:rPr>
              <a:t>помесей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2" name="Picture 2" descr="H:\тюльпаны\89c491278c23af474b265189eec_pr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403244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H:\тюльпаны\187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628800"/>
            <a:ext cx="3960440" cy="4268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тюльпаны\0_d21_224562a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Многие виды тюльпанов разводятся как излюбленные </a:t>
            </a:r>
            <a:r>
              <a:rPr lang="ru-RU" sz="2800" u="sng" dirty="0" smtClean="0">
                <a:latin typeface="Monotype Corsiva" pitchFamily="66" charset="0"/>
                <a:hlinkClick r:id="rId3" tooltip="Декоративные растения"/>
              </a:rPr>
              <a:t>декоративные растения</a:t>
            </a:r>
            <a:r>
              <a:rPr lang="ru-RU" sz="2800" dirty="0" smtClean="0">
                <a:latin typeface="Monotype Corsiva" pitchFamily="66" charset="0"/>
              </a:rPr>
              <a:t>, особенно в моде они были в </a:t>
            </a:r>
            <a:r>
              <a:rPr lang="ru-RU" sz="2800" u="sng" dirty="0" smtClean="0">
                <a:latin typeface="Monotype Corsiva" pitchFamily="66" charset="0"/>
                <a:hlinkClick r:id="rId4" tooltip="XVII век"/>
              </a:rPr>
              <a:t>XVII веке</a:t>
            </a:r>
            <a:r>
              <a:rPr lang="ru-RU" sz="2800" dirty="0" smtClean="0">
                <a:latin typeface="Monotype Corsiva" pitchFamily="66" charset="0"/>
              </a:rPr>
              <a:t>, когда и ценились довольно дорого.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:\тюльпаны\Karnaval_de_N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44824"/>
            <a:ext cx="3892838" cy="4766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 descr="H:\тюльпаны\1244464701tyul0pi_monzel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3458220" cy="3595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тюльпаны\img_4528859_79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3999" cy="73894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тюльпаны\1215999660_redyellowtulipsr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3988" y="-1550988"/>
            <a:ext cx="12192001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Луковицы тюльпанов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H:\тюльпаны\e8d1f90b2d30af32aec8c71e267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56084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тюльпаны\Tulip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тюльпаны\55324959_1266432250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тюльпаны\3f4dc6f302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748464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268864"/>
          </a:xfrm>
        </p:spPr>
        <p:txBody>
          <a:bodyPr/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  <a:latin typeface="Monotype Corsiva" pitchFamily="66" charset="0"/>
              </a:rPr>
              <a:t>Спасибо </a:t>
            </a:r>
            <a:br>
              <a:rPr lang="ru-RU" sz="115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1500" b="1" dirty="0" smtClean="0">
                <a:solidFill>
                  <a:srgbClr val="FFFF00"/>
                </a:solidFill>
                <a:latin typeface="Monotype Corsiva" pitchFamily="66" charset="0"/>
              </a:rPr>
              <a:t>за внимание!</a:t>
            </a:r>
            <a:endParaRPr lang="ru-RU" sz="115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latin typeface="Monotype Corsiva" pitchFamily="66" charset="0"/>
              </a:rPr>
              <a:t>Тюльпа́н</a:t>
            </a:r>
            <a:r>
              <a:rPr lang="ru-RU" sz="3200" dirty="0">
                <a:latin typeface="Monotype Corsiva" pitchFamily="66" charset="0"/>
              </a:rPr>
              <a:t> (</a:t>
            </a:r>
            <a:r>
              <a:rPr lang="ru-RU" sz="3200" u="sng" dirty="0">
                <a:latin typeface="Monotype Corsiva" pitchFamily="66" charset="0"/>
                <a:hlinkClick r:id="rId3" tooltip="Латинский язык"/>
              </a:rPr>
              <a:t>лат.</a:t>
            </a:r>
            <a:r>
              <a:rPr lang="ru-RU" sz="3200" dirty="0">
                <a:latin typeface="Monotype Corsiva" pitchFamily="66" charset="0"/>
              </a:rPr>
              <a:t> </a:t>
            </a:r>
            <a:r>
              <a:rPr lang="la-Latn" sz="3200" i="1" dirty="0">
                <a:latin typeface="Monotype Corsiva" pitchFamily="66" charset="0"/>
              </a:rPr>
              <a:t>Túlipa</a:t>
            </a:r>
            <a:r>
              <a:rPr lang="ru-RU" sz="3200" dirty="0">
                <a:latin typeface="Monotype Corsiva" pitchFamily="66" charset="0"/>
              </a:rPr>
              <a:t>) — </a:t>
            </a:r>
            <a:r>
              <a:rPr lang="ru-RU" sz="3200" u="sng" dirty="0">
                <a:latin typeface="Monotype Corsiva" pitchFamily="66" charset="0"/>
                <a:hlinkClick r:id="rId4" tooltip="Род"/>
              </a:rPr>
              <a:t>род</a:t>
            </a:r>
            <a:r>
              <a:rPr lang="ru-RU" sz="3200" dirty="0">
                <a:latin typeface="Monotype Corsiva" pitchFamily="66" charset="0"/>
              </a:rPr>
              <a:t> многолетних луковичных растений семейства </a:t>
            </a:r>
            <a:r>
              <a:rPr lang="ru-RU" sz="3200" u="sng" dirty="0">
                <a:latin typeface="Monotype Corsiva" pitchFamily="66" charset="0"/>
                <a:hlinkClick r:id="rId5"/>
              </a:rPr>
              <a:t>Лилейные</a:t>
            </a:r>
            <a:r>
              <a:rPr lang="ru-RU" sz="3200" dirty="0">
                <a:latin typeface="Monotype Corsiva" pitchFamily="66" charset="0"/>
              </a:rPr>
              <a:t>. Название произошло от персидского слова </a:t>
            </a:r>
            <a:r>
              <a:rPr lang="ru-RU" sz="3200" i="1" dirty="0" err="1">
                <a:latin typeface="Monotype Corsiva" pitchFamily="66" charset="0"/>
              </a:rPr>
              <a:t>toliban</a:t>
            </a:r>
            <a:r>
              <a:rPr lang="ru-RU" sz="3200" dirty="0">
                <a:latin typeface="Monotype Corsiva" pitchFamily="66" charset="0"/>
              </a:rPr>
              <a:t> («</a:t>
            </a:r>
            <a:r>
              <a:rPr lang="ru-RU" sz="3200" u="sng" dirty="0">
                <a:latin typeface="Monotype Corsiva" pitchFamily="66" charset="0"/>
                <a:hlinkClick r:id="rId6" tooltip="Тюрбан"/>
              </a:rPr>
              <a:t>тюрбан</a:t>
            </a:r>
            <a:r>
              <a:rPr lang="ru-RU" sz="3200" dirty="0">
                <a:latin typeface="Monotype Corsiva" pitchFamily="66" charset="0"/>
              </a:rPr>
              <a:t>»), и дано это название цветку за сходство его бутонов с восточным головным убором, напоминавшим </a:t>
            </a:r>
            <a:r>
              <a:rPr lang="ru-RU" sz="3200" u="sng" dirty="0" smtClean="0">
                <a:latin typeface="Monotype Corsiva" pitchFamily="66" charset="0"/>
                <a:hlinkClick r:id="rId7" tooltip="Чалма"/>
              </a:rPr>
              <a:t>чалму</a:t>
            </a:r>
            <a:r>
              <a:rPr lang="ru-RU" sz="3200" u="sng" dirty="0">
                <a:latin typeface="Monotype Corsiva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ÐÐ°ÑÑÐ¸Ð½ÐºÐ¸ Ð¿Ð¾ Ð·Ð°Ð¿ÑÐ¾ÑÑ ÑÑÐ»ÑÐ¿Ð°Ð½Ñ Ð² ÑÑÐµÐ¿ÑÑ ÐºÐ°Ð·Ð°ÑÑÑÐ°Ð½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26469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Родина большинства из них — </a:t>
            </a:r>
            <a:r>
              <a:rPr lang="ru-RU" sz="2800" u="sng" dirty="0" smtClean="0">
                <a:latin typeface="Monotype Corsiva" pitchFamily="66" charset="0"/>
                <a:hlinkClick r:id="rId3"/>
              </a:rPr>
              <a:t>Средняя Азия</a:t>
            </a:r>
            <a:r>
              <a:rPr lang="ru-RU" sz="2800" dirty="0" smtClean="0">
                <a:latin typeface="Monotype Corsiva" pitchFamily="66" charset="0"/>
              </a:rPr>
              <a:t>, её засушливые и горные районы: </a:t>
            </a:r>
            <a:r>
              <a:rPr lang="ru-RU" sz="2800" u="sng" dirty="0" smtClean="0">
                <a:latin typeface="Monotype Corsiva" pitchFamily="66" charset="0"/>
                <a:hlinkClick r:id="rId4" tooltip="Степи"/>
              </a:rPr>
              <a:t>степи</a:t>
            </a:r>
            <a:r>
              <a:rPr lang="ru-RU" sz="2800" dirty="0" smtClean="0">
                <a:latin typeface="Monotype Corsiva" pitchFamily="66" charset="0"/>
              </a:rPr>
              <a:t>, песчаные и каменистые </a:t>
            </a:r>
            <a:r>
              <a:rPr lang="ru-RU" sz="2800" u="sng" dirty="0" smtClean="0">
                <a:latin typeface="Monotype Corsiva" pitchFamily="66" charset="0"/>
                <a:hlinkClick r:id="rId5" tooltip="Пустыни"/>
              </a:rPr>
              <a:t>пустыни</a:t>
            </a:r>
            <a:r>
              <a:rPr lang="ru-RU" sz="2800" dirty="0" smtClean="0">
                <a:latin typeface="Monotype Corsiva" pitchFamily="66" charset="0"/>
              </a:rPr>
              <a:t>. Дикорастущие тюльпаны встречаются в природе в Восточной Европе и </a:t>
            </a:r>
            <a:r>
              <a:rPr lang="ru-RU" sz="2800" u="sng" dirty="0" smtClean="0">
                <a:latin typeface="Monotype Corsiva" pitchFamily="66" charset="0"/>
                <a:hlinkClick r:id="rId6" tooltip="Казахстан"/>
              </a:rPr>
              <a:t>Казахстане</a:t>
            </a:r>
            <a:r>
              <a:rPr lang="ru-RU" sz="2800" dirty="0" smtClean="0">
                <a:latin typeface="Monotype Corsiva" pitchFamily="66" charset="0"/>
              </a:rPr>
              <a:t> (южные регионы).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:\тюльпаны\0_11106_a5403141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08920"/>
            <a:ext cx="4104456" cy="3060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H:\тюльпаны\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429000"/>
            <a:ext cx="3321074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098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Қызғалдақ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имя тюльпана на казахском языке. Один из самых ярких образов Казахской весенней степи - это цветущие тюльпаны. Казахстан и Средняя Азия являются истинной родиной тюльпанов. Настоящий, некультивированный дикий тюльпан по праву является казахской гордостью и достоянием, а казахстанская степь - одна из ключевых территорий по распространению тюльпанов в мире. Месяцы апрель и май - сезон цветения тюльпанов, и в это время степь становится бесподобной красоты, миллионы ярких тюльпанов распустившихся одновременно делают степь похожей на великолепный цветущий ковер.</a:t>
            </a:r>
          </a:p>
        </p:txBody>
      </p:sp>
      <p:pic>
        <p:nvPicPr>
          <p:cNvPr id="1026" name="Picture 2" descr="ÐÐ°ÑÑÐ¸Ð½ÐºÐ¸ Ð¿Ð¾ Ð·Ð°Ð¿ÑÐ¾ÑÑ ÑÑÐ»ÑÐ¿Ð°Ð½Ð¾Ð²ÑÐµ ÑÑÐµÐ¿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2043"/>
            <a:ext cx="8496944" cy="2979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54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ÐÐ°ÑÑÐ¸Ð½ÐºÐ¸ Ð¿Ð¾ Ð·Ð°Ð¿ÑÐ¾ÑÑ ÑÑÐ»ÑÐ¿Ð°Ð½Ñ Ð² ÑÑÐµÐ¿ÑÑ Ðº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29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95" y="116632"/>
            <a:ext cx="8640960" cy="142646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желающих увидеть чудо – дикорастущие казахстанские тюльпаны, работают специализированные экологические туры «Тюльпаны Казахстана». В мае, во всех казахстанских заповедниках и государственных национальных парках, официально отмечают День Тюльпана. Также в Казахстане проводятся республиканские Фестивали Тюльпанов. Южная столица Казахстана - Алматы – это город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тюльпанов.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ÐÐ°ÑÑÐ¸Ð½ÐºÐ¸ Ð¿Ð¾ Ð·Ð°Ð¿ÑÐ¾ÑÑ ÑÑÐ»ÑÐ¿Ð°Ð½Ñ Ð² ÑÑÐµÐ¿ÑÑ Ðº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3464"/>
            <a:ext cx="8568952" cy="4707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88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96944" cy="142646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Некоторые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виды казахстанских диких тюльпанов, попав в Европу, дали начало сортам голландской коллекции тюльпанов, известных во всем мире. В честь официального открытия Посольства Нидерландов в Казахстане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голландскими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селекционерами был выведен новый сорт тюльпанов, который назвали «Астана». Впервые эти тюльпаны были высажены в столице Казахстана - Астане. В 2010 проектом Правительства Республики Казахстан подготовлен и издан фотоальбом «Тюльпаны Казахстана» на казахском, русском и английском языках. Этот проект входит в рамки международной природоохранной акции проводимой Генеральной ассамблеей ООН, которая объявила 2010 год Международным годом биоразнообразия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Алматы в рамках праздника-фестиваля тюльпанов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Көктем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қызғалдақ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были представлены новые и редкие сорта тюльпанов, среди которых новинка селекционеров — "Президент Назарбаев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Тюльпаны нового сорта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вывели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20-летию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Астаны в Голландии.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5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836" y="1988840"/>
            <a:ext cx="3970784" cy="90071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Фотоальбом «Тюльпаны Казахстана»</a:t>
            </a:r>
            <a:endParaRPr lang="ru-RU" sz="24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4344" y="312739"/>
            <a:ext cx="4038600" cy="5983726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 smtClean="0">
                <a:latin typeface="Monotype Corsiva" pitchFamily="66" charset="0"/>
              </a:rPr>
              <a:t>Сорт </a:t>
            </a:r>
          </a:p>
          <a:p>
            <a:pPr marL="68580" indent="0" algn="ctr">
              <a:buNone/>
            </a:pPr>
            <a:r>
              <a:rPr lang="ru-RU" dirty="0" smtClean="0">
                <a:latin typeface="Monotype Corsiva" pitchFamily="66" charset="0"/>
              </a:rPr>
              <a:t>«Президент </a:t>
            </a:r>
            <a:r>
              <a:rPr lang="ru-RU" dirty="0">
                <a:latin typeface="Monotype Corsiva" pitchFamily="66" charset="0"/>
              </a:rPr>
              <a:t>Н</a:t>
            </a:r>
            <a:r>
              <a:rPr lang="ru-RU" dirty="0" smtClean="0">
                <a:latin typeface="Monotype Corsiva" pitchFamily="66" charset="0"/>
              </a:rPr>
              <a:t>азарбаев»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ÐÐ°ÑÑÐ¸Ð½ÐºÐ¸ Ð¿Ð¾ Ð·Ð°Ð¿ÑÐ¾ÑÑ ÑÐ¾ÑÑ ÑÑÐ»ÑÐ¿Ð°Ð½Ð¾Ð² Ð°ÑÑÐ°Ð½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43" t="5714" r="5425" b="16909"/>
          <a:stretch/>
        </p:blipFill>
        <p:spPr bwMode="auto">
          <a:xfrm>
            <a:off x="307975" y="1412776"/>
            <a:ext cx="4624065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ÐÐ°ÑÑÐ¸Ð½ÐºÐ¸ Ð¿Ð¾ Ð·Ð°Ð¿ÑÐ¾ÑÑ ÑÐ¾ÑÐ¾Ð°Ð»ÑÐ±Ð¾Ð¼ ÑÑÐ»ÑÐ¿Ð°Ð½Ñ ÐºÐ°Ð·Ð°ÑÑÑ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Ð°ÑÑÐ¸Ð½ÐºÐ¸ Ð¿Ð¾ Ð·Ð°Ð¿ÑÐ¾ÑÑ ÑÐ¾ÑÐ¾Ð°Ð»ÑÐ±Ð¾Ð¼ ÑÑÐ»ÑÐ¿Ð°Ð½Ñ ÐºÐ°Ð·Ð°ÑÑÑÐ°Ð½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ÐÐ°ÑÑÐ¸Ð½ÐºÐ¸ Ð¿Ð¾ Ð·Ð°Ð¿ÑÐ¾ÑÑ ÑÐ¾ÑÐ¾Ð°Ð»ÑÐ±Ð¾Ð¼ ÑÑÐ»ÑÐ¿Ð°Ð½Ñ ÐºÐ°Ð·Ð°ÑÑÑÐ°Ð½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ÐÐ°ÑÑÐ¸Ð½ÐºÐ¸ Ð¿Ð¾ Ð·Ð°Ð¿ÑÐ¾ÑÑ ÑÐ¾ÑÐ¾Ð°Ð»ÑÐ±Ð¾Ð¼ ÑÑÐ»ÑÐ¿Ð°Ð½Ñ ÐºÐ°Ð·Ð°ÑÑÑÐ°Ð½Ð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9523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1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52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nikaz.asia/sites/default/files/public/upload/content-photo/A_Ivaschenko/podsnezhniki_Zhetysu/tyulpan_regelya_tulipa_regelii_s_oleg_belyalov_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31236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7665" y="2132856"/>
            <a:ext cx="3312367" cy="38742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Тюльпан «</a:t>
            </a:r>
            <a:r>
              <a:rPr lang="ru-RU" sz="2800" dirty="0" err="1">
                <a:solidFill>
                  <a:schemeClr val="tx1"/>
                </a:solidFill>
                <a:latin typeface="Monotype Corsiva" pitchFamily="66" charset="0"/>
              </a:rPr>
              <a:t>Р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егеля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23528" y="3261316"/>
            <a:ext cx="6338428" cy="309634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ru-RU" sz="2400" dirty="0" smtClean="0"/>
          </a:p>
          <a:p>
            <a:pPr marL="68580" indent="0">
              <a:buNone/>
            </a:pPr>
            <a:endParaRPr lang="ru-RU" sz="2400" dirty="0"/>
          </a:p>
          <a:p>
            <a:pPr marL="68580" indent="0">
              <a:buNone/>
            </a:pPr>
            <a:endParaRPr lang="ru-RU" sz="2400" dirty="0" smtClean="0"/>
          </a:p>
          <a:p>
            <a:pPr marL="68580" indent="0">
              <a:buNone/>
            </a:pPr>
            <a:endParaRPr lang="ru-RU" sz="2400" dirty="0"/>
          </a:p>
          <a:p>
            <a:pPr marL="68580" indent="0">
              <a:buNone/>
            </a:pPr>
            <a:endParaRPr lang="ru-RU" sz="2400" dirty="0"/>
          </a:p>
          <a:p>
            <a:pPr marL="68580" indent="0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marL="68580" indent="0">
              <a:buNone/>
            </a:pPr>
            <a:r>
              <a:rPr lang="ru-RU" sz="2800" dirty="0" smtClean="0">
                <a:latin typeface="Monotype Corsiva" pitchFamily="66" charset="0"/>
              </a:rPr>
              <a:t>Тюльпаны «</a:t>
            </a:r>
            <a:r>
              <a:rPr lang="ru-RU" sz="2800" dirty="0" err="1" smtClean="0">
                <a:latin typeface="Monotype Corsiva" pitchFamily="66" charset="0"/>
              </a:rPr>
              <a:t>Грейга</a:t>
            </a:r>
            <a:r>
              <a:rPr lang="ru-RU" sz="2800" dirty="0" smtClean="0">
                <a:latin typeface="Monotype Corsiva" pitchFamily="66" charset="0"/>
              </a:rPr>
              <a:t>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Единственная в мире популяция исчезающего «Тюльпана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сохранилась только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горах Казахстана. С 1926 года на территории самого старого заповедника Казахстана и Средней Азии «Аксу-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Джабаглы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расположенного в верховьях 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Джабаглы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Аксу, охраняются произрастающие в Казахстане и занесенные в Красную книгу «Тюльпан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Грейга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«Тюльпан Кауфмана». Их называют «Королями тюльпанов».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Тюльпаны «Кауфмана»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8" name="Picture 6" descr="https://i.ytimg.com/vi/fLQlmgy_Lk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82" y="2492896"/>
            <a:ext cx="3250550" cy="249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rder.eurobulb.nl/1132-large_default/tulipa-pinocchio-reg-6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07" y="4119871"/>
            <a:ext cx="3189438" cy="2738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5072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291</TotalTime>
  <Words>410</Words>
  <Application>Microsoft Office PowerPoint</Application>
  <PresentationFormat>Экран (4:3)</PresentationFormat>
  <Paragraphs>42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Слайд 1</vt:lpstr>
      <vt:lpstr>Тюльпа́н (лат. Túlipa) — род многолетних луковичных растений семейства Лилейные. Название произошло от персидского слова toliban («тюрбан»), и дано это название цветку за сходство его бутонов с восточным головным убором, напоминавшим чалму. </vt:lpstr>
      <vt:lpstr>Родина большинства из них — Средняя Азия, её засушливые и горные районы: степи, песчаные и каменистые пустыни. Дикорастущие тюльпаны встречаются в природе в Восточной Европе и Казахстане (южные регионы).  </vt:lpstr>
      <vt:lpstr>  Қызғалдақ — это имя тюльпана на казахском языке. Один из самых ярких образов Казахской весенней степи - это цветущие тюльпаны. Казахстан и Средняя Азия являются истинной родиной тюльпанов. Настоящий, некультивированный дикий тюльпан по праву является казахской гордостью и достоянием, а казахстанская степь - одна из ключевых территорий по распространению тюльпанов в мире. Месяцы апрель и май - сезон цветения тюльпанов, и в это время степь становится бесподобной красоты, миллионы ярких тюльпанов распустившихся одновременно делают степь похожей на великолепный цветущий ковер.</vt:lpstr>
      <vt:lpstr>Слайд 5</vt:lpstr>
      <vt:lpstr>  Для желающих увидеть чудо – дикорастущие казахстанские тюльпаны, работают специализированные экологические туры «Тюльпаны Казахстана». В мае, во всех казахстанских заповедниках и государственных национальных парках, официально отмечают День Тюльпана. Также в Казахстане проводятся республиканские Фестивали Тюльпанов. Южная столица Казахстана - Алматы – это город тюльпанов.</vt:lpstr>
      <vt:lpstr>    Некоторые виды казахстанских диких тюльпанов, попав в Европу, дали начало сортам голландской коллекции тюльпанов, известных во всем мире. В честь официального открытия Посольства Нидерландов в Казахстане, голландскими селекционерами был выведен новый сорт тюльпанов, который назвали «Астана». Впервые эти тюльпаны были высажены в столице Казахстана - Астане. В 2010 проектом Правительства Республики Казахстан подготовлен и издан фотоальбом «Тюльпаны Казахстана» на казахском, русском и английском языках. Этот проект входит в рамки международной природоохранной акции проводимой Генеральной ассамблеей ООН, которая объявила 2010 год Международным годом биоразнообразия. В Алматы в рамках праздника-фестиваля тюльпанов "Көктем көркі қызғалдақ" были представлены новые и редкие сорта тюльпанов, среди которых новинка селекционеров — "Президент Назарбаев". Тюльпаны нового сорта "Арман Қала" вывели к 20-летию Астаны в Голландии.  </vt:lpstr>
      <vt:lpstr>Фотоальбом «Тюльпаны Казахстана»</vt:lpstr>
      <vt:lpstr> </vt:lpstr>
      <vt:lpstr>Известно довольно большое количество разновидностей, форм и помесей</vt:lpstr>
      <vt:lpstr>Слайд 11</vt:lpstr>
      <vt:lpstr>Многие виды тюльпанов разводятся как излюбленные декоративные растения, особенно в моде они были в XVII веке, когда и ценились довольно дорого. </vt:lpstr>
      <vt:lpstr>Слайд 13</vt:lpstr>
      <vt:lpstr>Слайд 14</vt:lpstr>
      <vt:lpstr>Луковицы тюльпанов</vt:lpstr>
      <vt:lpstr>Слайд 16</vt:lpstr>
      <vt:lpstr>Слайд 17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цветов  Тюльпаны</dc:title>
  <dc:creator>Пользователь</dc:creator>
  <cp:lastModifiedBy>777</cp:lastModifiedBy>
  <cp:revision>38</cp:revision>
  <dcterms:created xsi:type="dcterms:W3CDTF">2011-03-30T19:51:25Z</dcterms:created>
  <dcterms:modified xsi:type="dcterms:W3CDTF">2020-02-07T19:16:56Z</dcterms:modified>
</cp:coreProperties>
</file>