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9" r:id="rId3"/>
    <p:sldId id="257" r:id="rId4"/>
    <p:sldId id="263" r:id="rId5"/>
    <p:sldId id="261" r:id="rId6"/>
    <p:sldId id="262" r:id="rId7"/>
    <p:sldId id="268" r:id="rId8"/>
    <p:sldId id="267" r:id="rId9"/>
    <p:sldId id="266" r:id="rId10"/>
    <p:sldId id="265" r:id="rId11"/>
    <p:sldId id="260" r:id="rId12"/>
    <p:sldId id="269" r:id="rId13"/>
    <p:sldId id="271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22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AA5F52-A5B8-4229-8171-9B5E74DE337F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CC402D7-4028-4C50-B997-300A2BD191BE}">
      <dgm:prSet phldrT="[Текст]" custT="1"/>
      <dgm:spPr/>
      <dgm:t>
        <a:bodyPr/>
        <a:lstStyle/>
        <a:p>
          <a:r>
            <a:rPr lang="ru-RU" sz="2400" dirty="0" smtClean="0"/>
            <a:t>С казахским языком обучения</a:t>
          </a:r>
          <a:endParaRPr lang="ru-RU" sz="2400" dirty="0"/>
        </a:p>
      </dgm:t>
    </dgm:pt>
    <dgm:pt modelId="{1FA6EA32-A96F-4460-8E56-FDF14CE14310}" type="parTrans" cxnId="{3F7BC9E2-89B2-4B15-9BB2-D3D0D1EBFFA3}">
      <dgm:prSet/>
      <dgm:spPr/>
      <dgm:t>
        <a:bodyPr/>
        <a:lstStyle/>
        <a:p>
          <a:endParaRPr lang="ru-RU"/>
        </a:p>
      </dgm:t>
    </dgm:pt>
    <dgm:pt modelId="{9CF28604-A6A4-4420-9773-EE7E5BABBA9B}" type="sibTrans" cxnId="{3F7BC9E2-89B2-4B15-9BB2-D3D0D1EBFFA3}">
      <dgm:prSet/>
      <dgm:spPr/>
      <dgm:t>
        <a:bodyPr/>
        <a:lstStyle/>
        <a:p>
          <a:endParaRPr lang="ru-RU"/>
        </a:p>
      </dgm:t>
    </dgm:pt>
    <dgm:pt modelId="{649E64F5-714D-4616-845F-6CAF22F2E338}">
      <dgm:prSet phldrT="[Текст]" custT="1"/>
      <dgm:spPr/>
      <dgm:t>
        <a:bodyPr/>
        <a:lstStyle/>
        <a:p>
          <a:r>
            <a:rPr lang="ru-RU" sz="1800" dirty="0" smtClean="0"/>
            <a:t>для детей средней группы - 1 час;</a:t>
          </a:r>
          <a:endParaRPr lang="ru-RU" sz="1800" dirty="0"/>
        </a:p>
      </dgm:t>
    </dgm:pt>
    <dgm:pt modelId="{A2F8496E-3694-4739-97F6-178E505F401C}" type="parTrans" cxnId="{841E28EA-E56E-4F8C-97D7-07321448C799}">
      <dgm:prSet/>
      <dgm:spPr/>
      <dgm:t>
        <a:bodyPr/>
        <a:lstStyle/>
        <a:p>
          <a:endParaRPr lang="ru-RU"/>
        </a:p>
      </dgm:t>
    </dgm:pt>
    <dgm:pt modelId="{07A200D9-3E18-4EE9-B82B-5487E84F23C8}" type="sibTrans" cxnId="{841E28EA-E56E-4F8C-97D7-07321448C799}">
      <dgm:prSet/>
      <dgm:spPr/>
      <dgm:t>
        <a:bodyPr/>
        <a:lstStyle/>
        <a:p>
          <a:endParaRPr lang="ru-RU"/>
        </a:p>
      </dgm:t>
    </dgm:pt>
    <dgm:pt modelId="{AD060669-100D-4A5C-B80F-F6D54E903B7D}">
      <dgm:prSet custT="1"/>
      <dgm:spPr/>
      <dgm:t>
        <a:bodyPr/>
        <a:lstStyle/>
        <a:p>
          <a:r>
            <a:rPr lang="ru-RU" sz="2400" dirty="0" smtClean="0"/>
            <a:t>С русским языком обучения</a:t>
          </a:r>
          <a:endParaRPr lang="ru-RU" sz="2400" dirty="0"/>
        </a:p>
      </dgm:t>
    </dgm:pt>
    <dgm:pt modelId="{D916D2B4-BFC2-48A3-9752-4F628544FF1D}" type="parTrans" cxnId="{2C924379-2319-48E2-8AF2-0BFC7E81CACD}">
      <dgm:prSet/>
      <dgm:spPr/>
      <dgm:t>
        <a:bodyPr/>
        <a:lstStyle/>
        <a:p>
          <a:endParaRPr lang="ru-RU"/>
        </a:p>
      </dgm:t>
    </dgm:pt>
    <dgm:pt modelId="{2FB417A1-6B16-4B4B-864C-DA3FDB91CEF7}" type="sibTrans" cxnId="{2C924379-2319-48E2-8AF2-0BFC7E81CACD}">
      <dgm:prSet/>
      <dgm:spPr/>
      <dgm:t>
        <a:bodyPr/>
        <a:lstStyle/>
        <a:p>
          <a:endParaRPr lang="ru-RU"/>
        </a:p>
      </dgm:t>
    </dgm:pt>
    <dgm:pt modelId="{D8424038-F121-4CB0-B359-CD8B952EC5F3}">
      <dgm:prSet custT="1"/>
      <dgm:spPr/>
      <dgm:t>
        <a:bodyPr/>
        <a:lstStyle/>
        <a:p>
          <a:r>
            <a:rPr lang="ru-RU" sz="1800" dirty="0" smtClean="0"/>
            <a:t>для детей старшей группы – 2 часа;</a:t>
          </a:r>
          <a:endParaRPr lang="ru-RU" sz="1800" dirty="0"/>
        </a:p>
      </dgm:t>
    </dgm:pt>
    <dgm:pt modelId="{9C7A144E-24B9-4FB2-B6F7-59C420794B2C}" type="parTrans" cxnId="{EFA67093-51C6-4219-9620-D95DED89DC61}">
      <dgm:prSet/>
      <dgm:spPr/>
      <dgm:t>
        <a:bodyPr/>
        <a:lstStyle/>
        <a:p>
          <a:endParaRPr lang="ru-RU"/>
        </a:p>
      </dgm:t>
    </dgm:pt>
    <dgm:pt modelId="{F01CE0B6-A042-46D4-B709-9910F493001A}" type="sibTrans" cxnId="{EFA67093-51C6-4219-9620-D95DED89DC61}">
      <dgm:prSet/>
      <dgm:spPr/>
      <dgm:t>
        <a:bodyPr/>
        <a:lstStyle/>
        <a:p>
          <a:endParaRPr lang="ru-RU"/>
        </a:p>
      </dgm:t>
    </dgm:pt>
    <dgm:pt modelId="{67887EB9-2EAE-4E27-9073-A66496FCCA0D}">
      <dgm:prSet custT="1"/>
      <dgm:spPr/>
      <dgm:t>
        <a:bodyPr/>
        <a:lstStyle/>
        <a:p>
          <a:r>
            <a:rPr lang="ru-RU" sz="1800" dirty="0" smtClean="0"/>
            <a:t>для детей средней группы – 0,5 часов;</a:t>
          </a:r>
          <a:endParaRPr lang="ru-RU" sz="1800" dirty="0"/>
        </a:p>
      </dgm:t>
    </dgm:pt>
    <dgm:pt modelId="{2859CC34-6C81-4D15-840B-D630E4458FA0}" type="parTrans" cxnId="{86D9A72D-8FE8-46E4-B946-9CCE129A03DE}">
      <dgm:prSet/>
      <dgm:spPr/>
      <dgm:t>
        <a:bodyPr/>
        <a:lstStyle/>
        <a:p>
          <a:endParaRPr lang="ru-RU"/>
        </a:p>
      </dgm:t>
    </dgm:pt>
    <dgm:pt modelId="{F5D84722-FBB6-4037-9F12-8F3AEA14B0E6}" type="sibTrans" cxnId="{86D9A72D-8FE8-46E4-B946-9CCE129A03DE}">
      <dgm:prSet/>
      <dgm:spPr/>
      <dgm:t>
        <a:bodyPr/>
        <a:lstStyle/>
        <a:p>
          <a:endParaRPr lang="ru-RU"/>
        </a:p>
      </dgm:t>
    </dgm:pt>
    <dgm:pt modelId="{D40B5B91-E595-47A0-8C91-B3273A4FA188}">
      <dgm:prSet custT="1"/>
      <dgm:spPr/>
      <dgm:t>
        <a:bodyPr/>
        <a:lstStyle/>
        <a:p>
          <a:r>
            <a:rPr lang="ru-RU" sz="1800" dirty="0" smtClean="0"/>
            <a:t>для детей старшей группы – 1,5 часа;</a:t>
          </a:r>
          <a:endParaRPr lang="ru-RU" sz="1800" dirty="0"/>
        </a:p>
      </dgm:t>
    </dgm:pt>
    <dgm:pt modelId="{DFAF403B-947C-449F-9AB0-AAFDDB9A9F4B}" type="parTrans" cxnId="{BE9AFEFD-E13C-49F6-A1E7-EF31FEECEFFA}">
      <dgm:prSet/>
      <dgm:spPr/>
      <dgm:t>
        <a:bodyPr/>
        <a:lstStyle/>
        <a:p>
          <a:endParaRPr lang="ru-RU"/>
        </a:p>
      </dgm:t>
    </dgm:pt>
    <dgm:pt modelId="{619F6C2E-B896-4E85-8F92-5F6C92858BCC}" type="sibTrans" cxnId="{BE9AFEFD-E13C-49F6-A1E7-EF31FEECEFFA}">
      <dgm:prSet/>
      <dgm:spPr/>
      <dgm:t>
        <a:bodyPr/>
        <a:lstStyle/>
        <a:p>
          <a:endParaRPr lang="ru-RU"/>
        </a:p>
      </dgm:t>
    </dgm:pt>
    <dgm:pt modelId="{5E0048EE-4988-4624-BE80-C1566F457F9A}">
      <dgm:prSet custT="1"/>
      <dgm:spPr/>
      <dgm:t>
        <a:bodyPr/>
        <a:lstStyle/>
        <a:p>
          <a:r>
            <a:rPr lang="ru-RU" sz="1800" dirty="0" smtClean="0"/>
            <a:t>группа </a:t>
          </a:r>
          <a:r>
            <a:rPr lang="ru-RU" sz="1800" dirty="0" err="1" smtClean="0"/>
            <a:t>предшкольной</a:t>
          </a:r>
          <a:r>
            <a:rPr lang="ru-RU" sz="1800" dirty="0" smtClean="0"/>
            <a:t> подготовки – 3 часа.</a:t>
          </a:r>
          <a:endParaRPr lang="ru-RU" sz="1800" dirty="0"/>
        </a:p>
      </dgm:t>
    </dgm:pt>
    <dgm:pt modelId="{5ED7F090-66FF-4192-8305-333B9AE95294}" type="parTrans" cxnId="{B48AAFEF-BB03-4E9A-8AC3-10804CEB8443}">
      <dgm:prSet/>
      <dgm:spPr/>
      <dgm:t>
        <a:bodyPr/>
        <a:lstStyle/>
        <a:p>
          <a:endParaRPr lang="ru-RU"/>
        </a:p>
      </dgm:t>
    </dgm:pt>
    <dgm:pt modelId="{6C5E1F94-C25F-46E0-9D5F-03C7744B2CBD}" type="sibTrans" cxnId="{B48AAFEF-BB03-4E9A-8AC3-10804CEB8443}">
      <dgm:prSet/>
      <dgm:spPr/>
      <dgm:t>
        <a:bodyPr/>
        <a:lstStyle/>
        <a:p>
          <a:endParaRPr lang="ru-RU"/>
        </a:p>
      </dgm:t>
    </dgm:pt>
    <dgm:pt modelId="{CAF88472-178C-4B0B-8F17-13FC79DC21D0}">
      <dgm:prSet custT="1"/>
      <dgm:spPr/>
      <dgm:t>
        <a:bodyPr/>
        <a:lstStyle/>
        <a:p>
          <a:r>
            <a:rPr lang="ru-RU" sz="1800" dirty="0" smtClean="0"/>
            <a:t>группа </a:t>
          </a:r>
          <a:r>
            <a:rPr lang="ru-RU" sz="1800" dirty="0" err="1" smtClean="0"/>
            <a:t>предшкольной</a:t>
          </a:r>
          <a:r>
            <a:rPr lang="ru-RU" sz="1800" dirty="0" smtClean="0"/>
            <a:t> подготовки – 2 часа.</a:t>
          </a:r>
          <a:endParaRPr lang="ru-RU" sz="1800" dirty="0"/>
        </a:p>
      </dgm:t>
    </dgm:pt>
    <dgm:pt modelId="{59F6A81A-05A1-41AE-AC30-BDF793C070C3}" type="parTrans" cxnId="{3AC6CE85-B4D9-4DA7-94E7-E6C4C2A577CA}">
      <dgm:prSet/>
      <dgm:spPr/>
      <dgm:t>
        <a:bodyPr/>
        <a:lstStyle/>
        <a:p>
          <a:endParaRPr lang="ru-RU"/>
        </a:p>
      </dgm:t>
    </dgm:pt>
    <dgm:pt modelId="{4B7FD1F2-BED8-4096-85D9-A2FA8AE3ABD8}" type="sibTrans" cxnId="{3AC6CE85-B4D9-4DA7-94E7-E6C4C2A577CA}">
      <dgm:prSet/>
      <dgm:spPr/>
      <dgm:t>
        <a:bodyPr/>
        <a:lstStyle/>
        <a:p>
          <a:endParaRPr lang="ru-RU"/>
        </a:p>
      </dgm:t>
    </dgm:pt>
    <dgm:pt modelId="{6AC2CB04-CC49-4946-8254-11F685408B13}">
      <dgm:prSet phldrT="[Текст]" custT="1"/>
      <dgm:spPr/>
      <dgm:t>
        <a:bodyPr/>
        <a:lstStyle/>
        <a:p>
          <a:endParaRPr lang="ru-RU" sz="1800" dirty="0"/>
        </a:p>
      </dgm:t>
    </dgm:pt>
    <dgm:pt modelId="{DE8B8AD9-2C91-4B59-983B-169F9D138103}" type="parTrans" cxnId="{F83225AE-3837-4359-9AB6-70ADC77E4C3E}">
      <dgm:prSet/>
      <dgm:spPr/>
      <dgm:t>
        <a:bodyPr/>
        <a:lstStyle/>
        <a:p>
          <a:endParaRPr lang="ru-RU"/>
        </a:p>
      </dgm:t>
    </dgm:pt>
    <dgm:pt modelId="{00A7796F-560F-4E51-ADBE-252CB8051357}" type="sibTrans" cxnId="{F83225AE-3837-4359-9AB6-70ADC77E4C3E}">
      <dgm:prSet/>
      <dgm:spPr/>
      <dgm:t>
        <a:bodyPr/>
        <a:lstStyle/>
        <a:p>
          <a:endParaRPr lang="ru-RU"/>
        </a:p>
      </dgm:t>
    </dgm:pt>
    <dgm:pt modelId="{513E6FB4-5A04-4F61-8519-1285151ABE90}">
      <dgm:prSet custT="1"/>
      <dgm:spPr/>
      <dgm:t>
        <a:bodyPr/>
        <a:lstStyle/>
        <a:p>
          <a:endParaRPr lang="ru-RU" sz="1800"/>
        </a:p>
      </dgm:t>
    </dgm:pt>
    <dgm:pt modelId="{BCF80AD7-91C0-4360-A228-699FE420D615}" type="parTrans" cxnId="{94F0ECEF-1135-4526-A88C-8AC5F63BD90A}">
      <dgm:prSet/>
      <dgm:spPr/>
      <dgm:t>
        <a:bodyPr/>
        <a:lstStyle/>
        <a:p>
          <a:endParaRPr lang="ru-RU"/>
        </a:p>
      </dgm:t>
    </dgm:pt>
    <dgm:pt modelId="{18ACDC52-1241-47A7-948D-26353D8D4E4D}" type="sibTrans" cxnId="{94F0ECEF-1135-4526-A88C-8AC5F63BD90A}">
      <dgm:prSet/>
      <dgm:spPr/>
      <dgm:t>
        <a:bodyPr/>
        <a:lstStyle/>
        <a:p>
          <a:endParaRPr lang="ru-RU"/>
        </a:p>
      </dgm:t>
    </dgm:pt>
    <dgm:pt modelId="{0A363FCD-DA2C-481F-A777-B95524F91CDD}" type="pres">
      <dgm:prSet presAssocID="{DCAA5F52-A5B8-4229-8171-9B5E74DE337F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4A010C7-E1FB-4311-8D1D-FCFFD432E059}" type="pres">
      <dgm:prSet presAssocID="{CCC402D7-4028-4C50-B997-300A2BD191BE}" presName="linNode" presStyleCnt="0"/>
      <dgm:spPr/>
    </dgm:pt>
    <dgm:pt modelId="{07283519-695C-4E3D-8231-B627EADF09EB}" type="pres">
      <dgm:prSet presAssocID="{CCC402D7-4028-4C50-B997-300A2BD191BE}" presName="parentShp" presStyleLbl="node1" presStyleIdx="0" presStyleCnt="2" custScaleX="774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65195E-C9D4-40DE-89A6-2C3CA306B286}" type="pres">
      <dgm:prSet presAssocID="{CCC402D7-4028-4C50-B997-300A2BD191BE}" presName="childShp" presStyleLbl="bgAccFollowNode1" presStyleIdx="0" presStyleCnt="2" custScaleX="1420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CFA1C9-152E-4553-90ED-B77C0006F120}" type="pres">
      <dgm:prSet presAssocID="{9CF28604-A6A4-4420-9773-EE7E5BABBA9B}" presName="spacing" presStyleCnt="0"/>
      <dgm:spPr/>
    </dgm:pt>
    <dgm:pt modelId="{59F253E0-BB55-4967-902F-B616D5771C25}" type="pres">
      <dgm:prSet presAssocID="{AD060669-100D-4A5C-B80F-F6D54E903B7D}" presName="linNode" presStyleCnt="0"/>
      <dgm:spPr/>
    </dgm:pt>
    <dgm:pt modelId="{203EB2DD-90DF-4169-ACE5-1E25E6EC8ED7}" type="pres">
      <dgm:prSet presAssocID="{AD060669-100D-4A5C-B80F-F6D54E903B7D}" presName="parentShp" presStyleLbl="node1" presStyleIdx="1" presStyleCnt="2" custScaleX="67629" custLinFactNeighborX="-10790" custLinFactNeighborY="-20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7A63FB-11F8-4CA3-8B5F-51679C4E826C}" type="pres">
      <dgm:prSet presAssocID="{AD060669-100D-4A5C-B80F-F6D54E903B7D}" presName="childShp" presStyleLbl="bgAccFollowNode1" presStyleIdx="1" presStyleCnt="2" custScaleX="120640" custLinFactNeighborX="436" custLinFactNeighborY="-20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E9AFEFD-E13C-49F6-A1E7-EF31FEECEFFA}" srcId="{AD060669-100D-4A5C-B80F-F6D54E903B7D}" destId="{D40B5B91-E595-47A0-8C91-B3273A4FA188}" srcOrd="2" destOrd="0" parTransId="{DFAF403B-947C-449F-9AB0-AAFDDB9A9F4B}" sibTransId="{619F6C2E-B896-4E85-8F92-5F6C92858BCC}"/>
    <dgm:cxn modelId="{2C924379-2319-48E2-8AF2-0BFC7E81CACD}" srcId="{DCAA5F52-A5B8-4229-8171-9B5E74DE337F}" destId="{AD060669-100D-4A5C-B80F-F6D54E903B7D}" srcOrd="1" destOrd="0" parTransId="{D916D2B4-BFC2-48A3-9752-4F628544FF1D}" sibTransId="{2FB417A1-6B16-4B4B-864C-DA3FDB91CEF7}"/>
    <dgm:cxn modelId="{3AC6CE85-B4D9-4DA7-94E7-E6C4C2A577CA}" srcId="{AD060669-100D-4A5C-B80F-F6D54E903B7D}" destId="{CAF88472-178C-4B0B-8F17-13FC79DC21D0}" srcOrd="3" destOrd="0" parTransId="{59F6A81A-05A1-41AE-AC30-BDF793C070C3}" sibTransId="{4B7FD1F2-BED8-4096-85D9-A2FA8AE3ABD8}"/>
    <dgm:cxn modelId="{EFA67093-51C6-4219-9620-D95DED89DC61}" srcId="{CCC402D7-4028-4C50-B997-300A2BD191BE}" destId="{D8424038-F121-4CB0-B359-CD8B952EC5F3}" srcOrd="2" destOrd="0" parTransId="{9C7A144E-24B9-4FB2-B6F7-59C420794B2C}" sibTransId="{F01CE0B6-A042-46D4-B709-9910F493001A}"/>
    <dgm:cxn modelId="{E35E574C-3CA4-48F4-AB63-589F4EAE55E1}" type="presOf" srcId="{D40B5B91-E595-47A0-8C91-B3273A4FA188}" destId="{697A63FB-11F8-4CA3-8B5F-51679C4E826C}" srcOrd="0" destOrd="2" presId="urn:microsoft.com/office/officeart/2005/8/layout/vList6"/>
    <dgm:cxn modelId="{6E45EF11-7DA3-41A1-89E8-A69982E14035}" type="presOf" srcId="{CCC402D7-4028-4C50-B997-300A2BD191BE}" destId="{07283519-695C-4E3D-8231-B627EADF09EB}" srcOrd="0" destOrd="0" presId="urn:microsoft.com/office/officeart/2005/8/layout/vList6"/>
    <dgm:cxn modelId="{05BD0D60-121A-488A-B31D-8692E4A53D90}" type="presOf" srcId="{5E0048EE-4988-4624-BE80-C1566F457F9A}" destId="{3465195E-C9D4-40DE-89A6-2C3CA306B286}" srcOrd="0" destOrd="3" presId="urn:microsoft.com/office/officeart/2005/8/layout/vList6"/>
    <dgm:cxn modelId="{B6FC4830-DC8C-4346-A095-7B2065BC48BC}" type="presOf" srcId="{D8424038-F121-4CB0-B359-CD8B952EC5F3}" destId="{3465195E-C9D4-40DE-89A6-2C3CA306B286}" srcOrd="0" destOrd="2" presId="urn:microsoft.com/office/officeart/2005/8/layout/vList6"/>
    <dgm:cxn modelId="{94F0ECEF-1135-4526-A88C-8AC5F63BD90A}" srcId="{AD060669-100D-4A5C-B80F-F6D54E903B7D}" destId="{513E6FB4-5A04-4F61-8519-1285151ABE90}" srcOrd="0" destOrd="0" parTransId="{BCF80AD7-91C0-4360-A228-699FE420D615}" sibTransId="{18ACDC52-1241-47A7-948D-26353D8D4E4D}"/>
    <dgm:cxn modelId="{1EF9350B-0A83-46D6-AE43-C298B52C1A8B}" type="presOf" srcId="{513E6FB4-5A04-4F61-8519-1285151ABE90}" destId="{697A63FB-11F8-4CA3-8B5F-51679C4E826C}" srcOrd="0" destOrd="0" presId="urn:microsoft.com/office/officeart/2005/8/layout/vList6"/>
    <dgm:cxn modelId="{5C89042B-1D7D-4251-812A-6892795DBCA4}" type="presOf" srcId="{AD060669-100D-4A5C-B80F-F6D54E903B7D}" destId="{203EB2DD-90DF-4169-ACE5-1E25E6EC8ED7}" srcOrd="0" destOrd="0" presId="urn:microsoft.com/office/officeart/2005/8/layout/vList6"/>
    <dgm:cxn modelId="{86D9A72D-8FE8-46E4-B946-9CCE129A03DE}" srcId="{AD060669-100D-4A5C-B80F-F6D54E903B7D}" destId="{67887EB9-2EAE-4E27-9073-A66496FCCA0D}" srcOrd="1" destOrd="0" parTransId="{2859CC34-6C81-4D15-840B-D630E4458FA0}" sibTransId="{F5D84722-FBB6-4037-9F12-8F3AEA14B0E6}"/>
    <dgm:cxn modelId="{EA3F4160-CDFF-4113-BBAA-4E57D80A5B50}" type="presOf" srcId="{67887EB9-2EAE-4E27-9073-A66496FCCA0D}" destId="{697A63FB-11F8-4CA3-8B5F-51679C4E826C}" srcOrd="0" destOrd="1" presId="urn:microsoft.com/office/officeart/2005/8/layout/vList6"/>
    <dgm:cxn modelId="{3F7BC9E2-89B2-4B15-9BB2-D3D0D1EBFFA3}" srcId="{DCAA5F52-A5B8-4229-8171-9B5E74DE337F}" destId="{CCC402D7-4028-4C50-B997-300A2BD191BE}" srcOrd="0" destOrd="0" parTransId="{1FA6EA32-A96F-4460-8E56-FDF14CE14310}" sibTransId="{9CF28604-A6A4-4420-9773-EE7E5BABBA9B}"/>
    <dgm:cxn modelId="{E5449074-FA7F-46C1-9255-C66581D60C7B}" type="presOf" srcId="{649E64F5-714D-4616-845F-6CAF22F2E338}" destId="{3465195E-C9D4-40DE-89A6-2C3CA306B286}" srcOrd="0" destOrd="1" presId="urn:microsoft.com/office/officeart/2005/8/layout/vList6"/>
    <dgm:cxn modelId="{B48AAFEF-BB03-4E9A-8AC3-10804CEB8443}" srcId="{CCC402D7-4028-4C50-B997-300A2BD191BE}" destId="{5E0048EE-4988-4624-BE80-C1566F457F9A}" srcOrd="3" destOrd="0" parTransId="{5ED7F090-66FF-4192-8305-333B9AE95294}" sibTransId="{6C5E1F94-C25F-46E0-9D5F-03C7744B2CBD}"/>
    <dgm:cxn modelId="{841E28EA-E56E-4F8C-97D7-07321448C799}" srcId="{CCC402D7-4028-4C50-B997-300A2BD191BE}" destId="{649E64F5-714D-4616-845F-6CAF22F2E338}" srcOrd="1" destOrd="0" parTransId="{A2F8496E-3694-4739-97F6-178E505F401C}" sibTransId="{07A200D9-3E18-4EE9-B82B-5487E84F23C8}"/>
    <dgm:cxn modelId="{8DDE729F-30E4-446E-80FB-B39D41AFA858}" type="presOf" srcId="{6AC2CB04-CC49-4946-8254-11F685408B13}" destId="{3465195E-C9D4-40DE-89A6-2C3CA306B286}" srcOrd="0" destOrd="0" presId="urn:microsoft.com/office/officeart/2005/8/layout/vList6"/>
    <dgm:cxn modelId="{0FC63F31-AD46-4CFF-B1BB-7A68E17B2505}" type="presOf" srcId="{DCAA5F52-A5B8-4229-8171-9B5E74DE337F}" destId="{0A363FCD-DA2C-481F-A777-B95524F91CDD}" srcOrd="0" destOrd="0" presId="urn:microsoft.com/office/officeart/2005/8/layout/vList6"/>
    <dgm:cxn modelId="{F83225AE-3837-4359-9AB6-70ADC77E4C3E}" srcId="{CCC402D7-4028-4C50-B997-300A2BD191BE}" destId="{6AC2CB04-CC49-4946-8254-11F685408B13}" srcOrd="0" destOrd="0" parTransId="{DE8B8AD9-2C91-4B59-983B-169F9D138103}" sibTransId="{00A7796F-560F-4E51-ADBE-252CB8051357}"/>
    <dgm:cxn modelId="{7B278511-EE37-4206-939D-E1660BE4139F}" type="presOf" srcId="{CAF88472-178C-4B0B-8F17-13FC79DC21D0}" destId="{697A63FB-11F8-4CA3-8B5F-51679C4E826C}" srcOrd="0" destOrd="3" presId="urn:microsoft.com/office/officeart/2005/8/layout/vList6"/>
    <dgm:cxn modelId="{DC9C78CF-33D3-4639-993B-A2BDE28FAE7E}" type="presParOf" srcId="{0A363FCD-DA2C-481F-A777-B95524F91CDD}" destId="{E4A010C7-E1FB-4311-8D1D-FCFFD432E059}" srcOrd="0" destOrd="0" presId="urn:microsoft.com/office/officeart/2005/8/layout/vList6"/>
    <dgm:cxn modelId="{A124853A-6B1F-45B1-8BE7-78A0B969253F}" type="presParOf" srcId="{E4A010C7-E1FB-4311-8D1D-FCFFD432E059}" destId="{07283519-695C-4E3D-8231-B627EADF09EB}" srcOrd="0" destOrd="0" presId="urn:microsoft.com/office/officeart/2005/8/layout/vList6"/>
    <dgm:cxn modelId="{39A274A8-6A66-42F5-BCAF-84485A900F30}" type="presParOf" srcId="{E4A010C7-E1FB-4311-8D1D-FCFFD432E059}" destId="{3465195E-C9D4-40DE-89A6-2C3CA306B286}" srcOrd="1" destOrd="0" presId="urn:microsoft.com/office/officeart/2005/8/layout/vList6"/>
    <dgm:cxn modelId="{2FE3F809-AB3D-4A20-A932-F49A36DD68F6}" type="presParOf" srcId="{0A363FCD-DA2C-481F-A777-B95524F91CDD}" destId="{83CFA1C9-152E-4553-90ED-B77C0006F120}" srcOrd="1" destOrd="0" presId="urn:microsoft.com/office/officeart/2005/8/layout/vList6"/>
    <dgm:cxn modelId="{9E08B690-4368-40C1-A73F-61BD27D95B37}" type="presParOf" srcId="{0A363FCD-DA2C-481F-A777-B95524F91CDD}" destId="{59F253E0-BB55-4967-902F-B616D5771C25}" srcOrd="2" destOrd="0" presId="urn:microsoft.com/office/officeart/2005/8/layout/vList6"/>
    <dgm:cxn modelId="{8E7E3FA1-CB2A-4A8C-988C-247C77C5F11D}" type="presParOf" srcId="{59F253E0-BB55-4967-902F-B616D5771C25}" destId="{203EB2DD-90DF-4169-ACE5-1E25E6EC8ED7}" srcOrd="0" destOrd="0" presId="urn:microsoft.com/office/officeart/2005/8/layout/vList6"/>
    <dgm:cxn modelId="{C474F3D0-7096-48A0-98BF-019DD5B3EA97}" type="presParOf" srcId="{59F253E0-BB55-4967-902F-B616D5771C25}" destId="{697A63FB-11F8-4CA3-8B5F-51679C4E826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65195E-C9D4-40DE-89A6-2C3CA306B286}">
      <dsp:nvSpPr>
        <dsp:cNvPr id="0" name=""/>
        <dsp:cNvSpPr/>
      </dsp:nvSpPr>
      <dsp:spPr>
        <a:xfrm>
          <a:off x="2234312" y="496"/>
          <a:ext cx="6140983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для детей средней группы - 1 час;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для детей старшей группы – 2 часа;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группа </a:t>
          </a:r>
          <a:r>
            <a:rPr lang="ru-RU" sz="1800" kern="1200" dirty="0" err="1" smtClean="0"/>
            <a:t>предшкольной</a:t>
          </a:r>
          <a:r>
            <a:rPr lang="ru-RU" sz="1800" kern="1200" dirty="0" smtClean="0"/>
            <a:t> подготовки – 3 часа.</a:t>
          </a:r>
          <a:endParaRPr lang="ru-RU" sz="1800" kern="1200" dirty="0"/>
        </a:p>
      </dsp:txBody>
      <dsp:txXfrm>
        <a:off x="2234312" y="242342"/>
        <a:ext cx="5415446" cy="1451073"/>
      </dsp:txXfrm>
    </dsp:sp>
    <dsp:sp modelId="{07283519-695C-4E3D-8231-B627EADF09EB}">
      <dsp:nvSpPr>
        <dsp:cNvPr id="0" name=""/>
        <dsp:cNvSpPr/>
      </dsp:nvSpPr>
      <dsp:spPr>
        <a:xfrm>
          <a:off x="1295" y="496"/>
          <a:ext cx="2233016" cy="19347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 казахским языком обучения</a:t>
          </a:r>
          <a:endParaRPr lang="ru-RU" sz="2400" kern="1200" dirty="0"/>
        </a:p>
      </dsp:txBody>
      <dsp:txXfrm>
        <a:off x="95742" y="94943"/>
        <a:ext cx="2044122" cy="1745871"/>
      </dsp:txXfrm>
    </dsp:sp>
    <dsp:sp modelId="{697A63FB-11F8-4CA3-8B5F-51679C4E826C}">
      <dsp:nvSpPr>
        <dsp:cNvPr id="0" name=""/>
        <dsp:cNvSpPr/>
      </dsp:nvSpPr>
      <dsp:spPr>
        <a:xfrm>
          <a:off x="2304249" y="2088224"/>
          <a:ext cx="6063312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для детей средней группы – 0,5 часов;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для детей старшей группы – 1,5 часа;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группа </a:t>
          </a:r>
          <a:r>
            <a:rPr lang="ru-RU" sz="1800" kern="1200" dirty="0" err="1" smtClean="0"/>
            <a:t>предшкольной</a:t>
          </a:r>
          <a:r>
            <a:rPr lang="ru-RU" sz="1800" kern="1200" dirty="0" smtClean="0"/>
            <a:t> подготовки – 2 часа.</a:t>
          </a:r>
          <a:endParaRPr lang="ru-RU" sz="1800" kern="1200" dirty="0"/>
        </a:p>
      </dsp:txBody>
      <dsp:txXfrm>
        <a:off x="2304249" y="2330070"/>
        <a:ext cx="5337775" cy="1451073"/>
      </dsp:txXfrm>
    </dsp:sp>
    <dsp:sp modelId="{203EB2DD-90DF-4169-ACE5-1E25E6EC8ED7}">
      <dsp:nvSpPr>
        <dsp:cNvPr id="0" name=""/>
        <dsp:cNvSpPr/>
      </dsp:nvSpPr>
      <dsp:spPr>
        <a:xfrm>
          <a:off x="0" y="2088224"/>
          <a:ext cx="2266002" cy="19347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 русским языком обучения</a:t>
          </a:r>
          <a:endParaRPr lang="ru-RU" sz="2400" kern="1200" dirty="0"/>
        </a:p>
      </dsp:txBody>
      <dsp:txXfrm>
        <a:off x="94447" y="2182671"/>
        <a:ext cx="2077108" cy="17458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A8B9C0-DBA6-4ADD-8A18-2877F9C3EED8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32512D-E5FD-4FB7-9779-7BC2B127F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39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91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29FEFF56-3F1E-450E-A1C2-C5EB0DFFF898}" type="slidenum">
              <a:rPr lang="ru-RU" altLang="ru-RU">
                <a:solidFill>
                  <a:srgbClr val="000000"/>
                </a:solidFill>
                <a:latin typeface="Calibri" pitchFamily="34" charset="0"/>
              </a:rPr>
              <a:pPr/>
              <a:t>2</a:t>
            </a:fld>
            <a:endParaRPr lang="ru-RU" altLang="ru-RU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0CE5-1463-484F-AC17-9466CF223FA5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C3E2D-05BA-4142-B3FD-E44B7F2762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997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0CE5-1463-484F-AC17-9466CF223FA5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C3E2D-05BA-4142-B3FD-E44B7F2762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709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0CE5-1463-484F-AC17-9466CF223FA5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C3E2D-05BA-4142-B3FD-E44B7F2762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170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0CE5-1463-484F-AC17-9466CF223FA5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C3E2D-05BA-4142-B3FD-E44B7F2762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568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0CE5-1463-484F-AC17-9466CF223FA5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C3E2D-05BA-4142-B3FD-E44B7F2762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0388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0CE5-1463-484F-AC17-9466CF223FA5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C3E2D-05BA-4142-B3FD-E44B7F2762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251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0CE5-1463-484F-AC17-9466CF223FA5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C3E2D-05BA-4142-B3FD-E44B7F2762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6733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0CE5-1463-484F-AC17-9466CF223FA5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C3E2D-05BA-4142-B3FD-E44B7F2762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005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0CE5-1463-484F-AC17-9466CF223FA5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C3E2D-05BA-4142-B3FD-E44B7F2762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1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0CE5-1463-484F-AC17-9466CF223FA5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C3E2D-05BA-4142-B3FD-E44B7F2762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272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0CE5-1463-484F-AC17-9466CF223FA5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C3E2D-05BA-4142-B3FD-E44B7F2762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7253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D0CE5-1463-484F-AC17-9466CF223FA5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C3E2D-05BA-4142-B3FD-E44B7F2762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2626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c-dd.kz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060848"/>
            <a:ext cx="6149863" cy="428754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-72516" y="1156143"/>
            <a:ext cx="568863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Модель обновленного дошкольного образования</a:t>
            </a: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87624" y="188640"/>
            <a:ext cx="6696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002060"/>
                </a:solidFill>
              </a:rPr>
              <a:t>ГККП «Детский сад №33 </a:t>
            </a:r>
            <a:r>
              <a:rPr lang="ru-RU" sz="2000" b="1" i="1" dirty="0" err="1" smtClean="0">
                <a:solidFill>
                  <a:srgbClr val="002060"/>
                </a:solidFill>
              </a:rPr>
              <a:t>им.Ю.А.Гагарина</a:t>
            </a:r>
            <a:r>
              <a:rPr lang="ru-RU" sz="2000" b="1" i="1" dirty="0" smtClean="0">
                <a:solidFill>
                  <a:srgbClr val="002060"/>
                </a:solidFill>
              </a:rPr>
              <a:t>» </a:t>
            </a:r>
          </a:p>
          <a:p>
            <a:pPr algn="ctr"/>
            <a:r>
              <a:rPr lang="ru-RU" sz="2000" b="1" i="1" dirty="0" smtClean="0">
                <a:solidFill>
                  <a:srgbClr val="002060"/>
                </a:solidFill>
              </a:rPr>
              <a:t>при </a:t>
            </a:r>
            <a:r>
              <a:rPr lang="ru-RU" sz="2000" b="1" i="1" dirty="0" err="1" smtClean="0">
                <a:solidFill>
                  <a:srgbClr val="002060"/>
                </a:solidFill>
              </a:rPr>
              <a:t>акимате</a:t>
            </a:r>
            <a:r>
              <a:rPr lang="ru-RU" sz="2000" b="1" i="1" dirty="0" smtClean="0">
                <a:solidFill>
                  <a:srgbClr val="002060"/>
                </a:solidFill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</a:rPr>
              <a:t>г.Кокшетау</a:t>
            </a:r>
            <a:endParaRPr lang="ru-RU" sz="20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95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862927134"/>
              </p:ext>
            </p:extLst>
          </p:nvPr>
        </p:nvGraphicFramePr>
        <p:xfrm>
          <a:off x="467544" y="1916832"/>
          <a:ext cx="837659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3568" y="404664"/>
            <a:ext cx="79208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Вариативный компонент</a:t>
            </a:r>
          </a:p>
          <a:p>
            <a:r>
              <a:rPr lang="ru-RU" dirty="0" smtClean="0"/>
              <a:t>(при выборе учитываются возрастные и индивидуальные особенности, интересы детей и направление деятельности дошкольной организации и др.)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1554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548680"/>
            <a:ext cx="8712968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В Типовые учебные планы внесены следующие изменения и</a:t>
            </a: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Дополнения : </a:t>
            </a:r>
          </a:p>
          <a:p>
            <a:endParaRPr lang="ru-RU" u="sng" dirty="0" smtClean="0"/>
          </a:p>
          <a:p>
            <a:r>
              <a:rPr lang="ru-RU" u="sng" dirty="0" smtClean="0"/>
              <a:t>Образовательная область «Коммуникация»: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dirty="0" smtClean="0"/>
              <a:t>исключена ОУД «Драма», 0,5 ч. недельной нагрузки и задачи включены</a:t>
            </a:r>
          </a:p>
          <a:p>
            <a:r>
              <a:rPr lang="ru-RU" dirty="0" smtClean="0"/>
              <a:t>ОУД «Художественная литература» и составляет 1 ч. в неделю. Задачи,</a:t>
            </a:r>
          </a:p>
          <a:p>
            <a:r>
              <a:rPr lang="ru-RU" dirty="0" smtClean="0"/>
              <a:t>предусмотренные в ОУД «Драма», будут реализованы через ОУД</a:t>
            </a:r>
          </a:p>
          <a:p>
            <a:r>
              <a:rPr lang="ru-RU" dirty="0" smtClean="0"/>
              <a:t>«Художественная литература» с помощью приемов обучения (обыгрывание,</a:t>
            </a:r>
          </a:p>
          <a:p>
            <a:r>
              <a:rPr lang="ru-RU" dirty="0" smtClean="0"/>
              <a:t>театрализация, рассказывание, </a:t>
            </a:r>
            <a:r>
              <a:rPr lang="ru-RU" dirty="0" err="1" smtClean="0"/>
              <a:t>пересказывание</a:t>
            </a:r>
            <a:r>
              <a:rPr lang="ru-RU" dirty="0" smtClean="0"/>
              <a:t> в ролях и т.д.).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dirty="0" smtClean="0"/>
              <a:t>исключена ОУД «Иностранный язык», недельная нагрузка 1 ч. включена</a:t>
            </a:r>
          </a:p>
          <a:p>
            <a:r>
              <a:rPr lang="ru-RU" dirty="0" smtClean="0"/>
              <a:t>ОУД «Основы грамоты» и составляет 2 ч.;</a:t>
            </a:r>
          </a:p>
          <a:p>
            <a:endParaRPr lang="ru-RU" dirty="0" smtClean="0"/>
          </a:p>
          <a:p>
            <a:r>
              <a:rPr lang="ru-RU" u="sng" dirty="0" smtClean="0"/>
              <a:t>Образовательные области «Познание», «Социум»: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dirty="0" smtClean="0"/>
              <a:t>исключена ОУД «Основы экологии», 0,25 ч. недельной нагрузки</a:t>
            </a:r>
          </a:p>
          <a:p>
            <a:r>
              <a:rPr lang="ru-RU" dirty="0" smtClean="0"/>
              <a:t>включены в ОУД «Ознакомление с окружающим миром» и недельная нагрузка</a:t>
            </a:r>
          </a:p>
          <a:p>
            <a:r>
              <a:rPr lang="ru-RU" dirty="0" smtClean="0"/>
              <a:t>составляет 0,5 час. Задачи ОУД «Основы экологии» будут решаться в ОУД</a:t>
            </a:r>
          </a:p>
          <a:p>
            <a:r>
              <a:rPr lang="ru-RU" dirty="0" smtClean="0"/>
              <a:t>«Естествознание».</a:t>
            </a:r>
          </a:p>
        </p:txBody>
      </p:sp>
    </p:spTree>
    <p:extLst>
      <p:ext uri="{BB962C8B-B14F-4D97-AF65-F5344CB8AC3E}">
        <p14:creationId xmlns:p14="http://schemas.microsoft.com/office/powerpoint/2010/main" val="3374928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557" y="257632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  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Формы организации занятий с детьми дошкольного возраста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во время карантинных мер: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Блок-схема: внутренняя память 2"/>
          <p:cNvSpPr/>
          <p:nvPr/>
        </p:nvSpPr>
        <p:spPr>
          <a:xfrm>
            <a:off x="350564" y="1399858"/>
            <a:ext cx="3933403" cy="2753935"/>
          </a:xfrm>
          <a:prstGeom prst="flowChartInternalStorag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внутренняя память 3"/>
          <p:cNvSpPr/>
          <p:nvPr/>
        </p:nvSpPr>
        <p:spPr>
          <a:xfrm>
            <a:off x="4932040" y="1406316"/>
            <a:ext cx="3915469" cy="2741017"/>
          </a:xfrm>
          <a:prstGeom prst="flowChartInternalStorag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5292080" y="968534"/>
            <a:ext cx="576064" cy="3722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3491880" y="968534"/>
            <a:ext cx="504056" cy="3722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003573" y="1878794"/>
            <a:ext cx="3275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Занятия (консультации) в дистанционном формате для детей дошкольного возраста – обучение (консультация) в домашних условиях, где под руководством родителей дети изучают и выполняют задания </a:t>
            </a:r>
            <a:r>
              <a:rPr lang="ru-RU" dirty="0" smtClean="0"/>
              <a:t>педагогов.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508104" y="1845469"/>
            <a:ext cx="355543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Проведение занятий в ДО с дежурными группами - форма организации учебно-воспитательной деятельности в ДО с соблюдением санитарных требований на основании решений местных исполнительных </a:t>
            </a:r>
            <a:r>
              <a:rPr lang="ru-RU" dirty="0" smtClean="0"/>
              <a:t>органов.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093130" y="4365104"/>
            <a:ext cx="2448272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Продолжительность: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не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более 15 минут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845249" y="4412518"/>
            <a:ext cx="2376264" cy="74467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Кол-во детей в группе: </a:t>
            </a:r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е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более 15 человек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7285819" y="4187118"/>
            <a:ext cx="0" cy="22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1907704" y="4153793"/>
            <a:ext cx="0" cy="2113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1550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04664"/>
            <a:ext cx="8352928" cy="113877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Роль взаимодействия педагогов и семьи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в условиях обновленного образования</a:t>
            </a:r>
          </a:p>
          <a:p>
            <a:pPr algn="ctr"/>
            <a:r>
              <a:rPr lang="ru-RU" sz="2000" b="1" i="1" u="sng" dirty="0" smtClean="0">
                <a:solidFill>
                  <a:srgbClr val="002060"/>
                </a:solidFill>
              </a:rPr>
              <a:t>Цель: установление партнерских отношений.</a:t>
            </a:r>
            <a:endParaRPr lang="ru-RU" sz="2000" b="1" i="1" u="sng" dirty="0">
              <a:solidFill>
                <a:srgbClr val="002060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23728" y="3103007"/>
            <a:ext cx="1944216" cy="792088"/>
          </a:xfrm>
          <a:prstGeom prst="roundRect">
            <a:avLst/>
          </a:prstGeom>
          <a:solidFill>
            <a:srgbClr val="FFFF99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197152" y="3103007"/>
            <a:ext cx="1944216" cy="792088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4211960" y="3180372"/>
            <a:ext cx="864096" cy="2518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лево 5"/>
          <p:cNvSpPr/>
          <p:nvPr/>
        </p:nvSpPr>
        <p:spPr>
          <a:xfrm>
            <a:off x="4211960" y="3503547"/>
            <a:ext cx="864096" cy="25556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122612" y="3143576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/>
              <a:t>Педагоги</a:t>
            </a:r>
            <a:r>
              <a:rPr lang="ru-RU" sz="2000" dirty="0" smtClean="0"/>
              <a:t> </a:t>
            </a:r>
            <a:endParaRPr lang="ru-RU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150271" y="3174341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/>
              <a:t>Родители</a:t>
            </a:r>
            <a:endParaRPr lang="ru-RU" sz="3200" b="1" i="1" dirty="0"/>
          </a:p>
        </p:txBody>
      </p:sp>
      <p:sp>
        <p:nvSpPr>
          <p:cNvPr id="13" name="Блок-схема: извлечение 12"/>
          <p:cNvSpPr/>
          <p:nvPr/>
        </p:nvSpPr>
        <p:spPr>
          <a:xfrm>
            <a:off x="2896406" y="2579812"/>
            <a:ext cx="398859" cy="288032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извлечение 13"/>
          <p:cNvSpPr/>
          <p:nvPr/>
        </p:nvSpPr>
        <p:spPr>
          <a:xfrm>
            <a:off x="5799484" y="2579812"/>
            <a:ext cx="360040" cy="288032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979712" y="2996952"/>
            <a:ext cx="5328592" cy="10081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Блок-схема: извлечение 16"/>
          <p:cNvSpPr/>
          <p:nvPr/>
        </p:nvSpPr>
        <p:spPr>
          <a:xfrm rot="16200000">
            <a:off x="1516656" y="3369254"/>
            <a:ext cx="422058" cy="296136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955218" y="4062347"/>
            <a:ext cx="323850" cy="441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817579" y="4080720"/>
            <a:ext cx="323850" cy="404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380312" y="3306291"/>
            <a:ext cx="323850" cy="422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Прямоугольник с двумя скругленными противолежащими углами 17"/>
          <p:cNvSpPr/>
          <p:nvPr/>
        </p:nvSpPr>
        <p:spPr>
          <a:xfrm>
            <a:off x="2123728" y="1834022"/>
            <a:ext cx="1943100" cy="734988"/>
          </a:xfrm>
          <a:prstGeom prst="round2Diag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5197152" y="1860079"/>
            <a:ext cx="1944215" cy="734988"/>
          </a:xfrm>
          <a:prstGeom prst="round2Diag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2194620" y="1823904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/>
              <a:t>Творческое воспитание</a:t>
            </a:r>
            <a:endParaRPr lang="ru-RU" b="1" i="1" dirty="0"/>
          </a:p>
        </p:txBody>
      </p:sp>
      <p:sp>
        <p:nvSpPr>
          <p:cNvPr id="21" name="Прямоугольник с двумя скругленными противолежащими углами 20"/>
          <p:cNvSpPr/>
          <p:nvPr/>
        </p:nvSpPr>
        <p:spPr>
          <a:xfrm>
            <a:off x="7750013" y="2569010"/>
            <a:ext cx="1224136" cy="1940110"/>
          </a:xfrm>
          <a:prstGeom prst="round2Diag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противолежащими углами 21"/>
          <p:cNvSpPr/>
          <p:nvPr/>
        </p:nvSpPr>
        <p:spPr>
          <a:xfrm>
            <a:off x="5197152" y="4457092"/>
            <a:ext cx="1969343" cy="792088"/>
          </a:xfrm>
          <a:prstGeom prst="round2Diag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противолежащими углами 22"/>
          <p:cNvSpPr/>
          <p:nvPr/>
        </p:nvSpPr>
        <p:spPr>
          <a:xfrm>
            <a:off x="2194620" y="4471528"/>
            <a:ext cx="1873324" cy="792088"/>
          </a:xfrm>
          <a:prstGeom prst="round2Diag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47081"/>
            <a:ext cx="1249363" cy="196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2267744" y="4667517"/>
            <a:ext cx="1727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/>
              <a:t>Основы ЗОЖ</a:t>
            </a:r>
            <a:endParaRPr lang="ru-RU" b="1" i="1" dirty="0"/>
          </a:p>
        </p:txBody>
      </p:sp>
      <p:sp>
        <p:nvSpPr>
          <p:cNvPr id="25" name="TextBox 24"/>
          <p:cNvSpPr txBox="1"/>
          <p:nvPr/>
        </p:nvSpPr>
        <p:spPr>
          <a:xfrm>
            <a:off x="7655060" y="2690525"/>
            <a:ext cx="14398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/>
              <a:t>Духовно-нравствен</a:t>
            </a:r>
          </a:p>
          <a:p>
            <a:pPr algn="ctr"/>
            <a:r>
              <a:rPr lang="ru-RU" b="1" i="1" dirty="0" err="1"/>
              <a:t>н</a:t>
            </a:r>
            <a:r>
              <a:rPr lang="ru-RU" b="1" i="1" dirty="0" err="1" smtClean="0"/>
              <a:t>ое</a:t>
            </a:r>
            <a:r>
              <a:rPr lang="ru-RU" b="1" i="1" dirty="0" smtClean="0"/>
              <a:t> воспитание </a:t>
            </a:r>
          </a:p>
          <a:p>
            <a:pPr algn="ctr"/>
            <a:r>
              <a:rPr lang="ru-RU" b="1" i="1" dirty="0" smtClean="0"/>
              <a:t>«</a:t>
            </a:r>
            <a:r>
              <a:rPr lang="ru-RU" b="1" i="1" dirty="0" err="1"/>
              <a:t>Рухани</a:t>
            </a:r>
            <a:r>
              <a:rPr lang="ru-RU" b="1" i="1" dirty="0"/>
              <a:t> </a:t>
            </a:r>
            <a:r>
              <a:rPr lang="ru-RU" b="1" i="1" dirty="0" err="1" smtClean="0"/>
              <a:t>жаңғыру</a:t>
            </a:r>
            <a:r>
              <a:rPr lang="ru-RU" b="1" i="1" dirty="0" smtClean="0"/>
              <a:t>»</a:t>
            </a:r>
            <a:endParaRPr lang="ru-RU" b="1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251519" y="2996952"/>
            <a:ext cx="12493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/>
              <a:t>Воспитательная работа</a:t>
            </a:r>
            <a:endParaRPr lang="ru-RU" b="1" i="1" dirty="0"/>
          </a:p>
        </p:txBody>
      </p:sp>
      <p:sp>
        <p:nvSpPr>
          <p:cNvPr id="27" name="TextBox 26"/>
          <p:cNvSpPr txBox="1"/>
          <p:nvPr/>
        </p:nvSpPr>
        <p:spPr>
          <a:xfrm>
            <a:off x="5231804" y="4405907"/>
            <a:ext cx="19693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/>
              <a:t>Воспитание экологического сознания</a:t>
            </a:r>
            <a:endParaRPr lang="ru-RU" b="1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5197152" y="1878350"/>
            <a:ext cx="19442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/>
              <a:t>Познавательное развитие</a:t>
            </a:r>
            <a:endParaRPr lang="ru-RU" b="1" i="1" dirty="0"/>
          </a:p>
        </p:txBody>
      </p:sp>
      <p:sp>
        <p:nvSpPr>
          <p:cNvPr id="29" name="TextBox 28"/>
          <p:cNvSpPr txBox="1"/>
          <p:nvPr/>
        </p:nvSpPr>
        <p:spPr>
          <a:xfrm>
            <a:off x="251520" y="5445224"/>
            <a:ext cx="8722629" cy="92333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</a:rPr>
              <a:t>Принципы совместной работы:</a:t>
            </a:r>
          </a:p>
          <a:p>
            <a:r>
              <a:rPr lang="ru-RU" b="1" i="1" dirty="0"/>
              <a:t>о</a:t>
            </a:r>
            <a:r>
              <a:rPr lang="ru-RU" b="1" i="1" dirty="0" smtClean="0"/>
              <a:t>ткрытость, готовность к диалогу, взаимоуважение, искренность, отказ от критики и оценки партнера по общению.</a:t>
            </a:r>
          </a:p>
        </p:txBody>
      </p:sp>
    </p:spTree>
    <p:extLst>
      <p:ext uri="{BB962C8B-B14F-4D97-AF65-F5344CB8AC3E}">
        <p14:creationId xmlns:p14="http://schemas.microsoft.com/office/powerpoint/2010/main" val="19313996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Методологическое и методическое обеспечение системы дошкольного воспитания и обучения</a:t>
            </a: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936536"/>
            <a:ext cx="856895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</a:t>
            </a:r>
            <a:r>
              <a:rPr lang="ru-RU" sz="1600" dirty="0" smtClean="0"/>
              <a:t>Комплексную методическую поддержку педагогов системы дошкольного воспитания и обучения обеспечивает портал Республиканского центра «Дошкольное детство» – </a:t>
            </a:r>
            <a:r>
              <a:rPr lang="ru-RU" sz="1600" dirty="0" smtClean="0">
                <a:hlinkClick r:id="rId2"/>
              </a:rPr>
              <a:t>www.rc-dd.kz</a:t>
            </a:r>
            <a:r>
              <a:rPr lang="ru-RU" sz="1600" dirty="0" smtClean="0"/>
              <a:t>.</a:t>
            </a:r>
          </a:p>
          <a:p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484784"/>
            <a:ext cx="8640959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Центром в 2020 году разработаны и размещены на сайте: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/>
              <a:t>Государственный общеобязательный стандарт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/>
              <a:t>Типовые учебные планы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/>
              <a:t>Типовая учебная программа дошкольного воспитания и обучения</a:t>
            </a:r>
            <a:endParaRPr lang="ru-RU" sz="1600" dirty="0"/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/>
              <a:t>Инструктивно-методическое письмо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/>
              <a:t>Годовой план работы Центра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/>
              <a:t>Положения проведении республиканских конкурсов и информация с итогам проведенных</a:t>
            </a:r>
            <a:r>
              <a:rPr lang="ru-RU" sz="1600" dirty="0"/>
              <a:t> </a:t>
            </a:r>
            <a:r>
              <a:rPr lang="ru-RU" sz="1600" dirty="0" smtClean="0"/>
              <a:t>мероприятий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/>
              <a:t>Методическое пособие «Общие рекомендации для родителей по подготовке ребенка к обучению в школе»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/>
              <a:t>Методические рекомендации по созданию групп кратковременного пребывания при дошкольных организациях для обучения и воспитания детей от 1-2 лет из малообеспеченных и многодетных семей, семей, воспитывающих детей-инвалидов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/>
              <a:t> Методические рекомендации «Организация краткосрочных курсов </a:t>
            </a:r>
            <a:r>
              <a:rPr lang="ru-RU" sz="1600" dirty="0" err="1" smtClean="0"/>
              <a:t>предшкольной</a:t>
            </a:r>
            <a:r>
              <a:rPr lang="ru-RU" sz="1600" dirty="0" smtClean="0"/>
              <a:t> подготовки в летний период».</a:t>
            </a:r>
          </a:p>
          <a:p>
            <a:r>
              <a:rPr lang="ru-RU" sz="1600" dirty="0" smtClean="0"/>
              <a:t>В социальных сетях (</a:t>
            </a:r>
            <a:r>
              <a:rPr lang="ru-RU" sz="1600" dirty="0" err="1" smtClean="0"/>
              <a:t>Facebook</a:t>
            </a:r>
            <a:r>
              <a:rPr lang="ru-RU" sz="1600" dirty="0" smtClean="0"/>
              <a:t>, </a:t>
            </a:r>
            <a:r>
              <a:rPr lang="ru-RU" sz="1600" dirty="0" err="1" smtClean="0"/>
              <a:t>Instagram</a:t>
            </a:r>
            <a:r>
              <a:rPr lang="ru-RU" sz="1600" dirty="0" smtClean="0"/>
              <a:t>, В Контакте, </a:t>
            </a:r>
            <a:r>
              <a:rPr lang="ru-RU" sz="1600" dirty="0" err="1" smtClean="0"/>
              <a:t>WhatsApp</a:t>
            </a:r>
            <a:r>
              <a:rPr lang="ru-RU" sz="1600" dirty="0" smtClean="0"/>
              <a:t>) создан чат педагогов дошкольных организаций, где специалистами Центра размещается актуальная информация по дошкольному образованию.</a:t>
            </a:r>
          </a:p>
          <a:p>
            <a:r>
              <a:rPr lang="ru-RU" sz="1600" dirty="0" smtClean="0"/>
              <a:t>Нормативные правовые акты, регулирующие систему дошкольного воспитания и обучения, размещены в Информационно-правовой системе нормативных правовых актов Республики Казахстан «</a:t>
            </a:r>
            <a:r>
              <a:rPr lang="ru-RU" sz="1600" dirty="0" err="1" smtClean="0"/>
              <a:t>Әділет</a:t>
            </a:r>
            <a:r>
              <a:rPr lang="ru-RU" sz="1600" dirty="0" smtClean="0"/>
              <a:t>» - http://adilet.zan.kz/rus.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714535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340769"/>
            <a:ext cx="8856984" cy="648071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Глобальный контекст обновления </a:t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содержания образования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7171" name="Объект 2"/>
          <p:cNvSpPr>
            <a:spLocks noGrp="1"/>
          </p:cNvSpPr>
          <p:nvPr>
            <p:ph idx="1"/>
          </p:nvPr>
        </p:nvSpPr>
        <p:spPr>
          <a:xfrm>
            <a:off x="251520" y="1988840"/>
            <a:ext cx="8496746" cy="4537075"/>
          </a:xfrm>
        </p:spPr>
        <p:txBody>
          <a:bodyPr/>
          <a:lstStyle/>
          <a:p>
            <a:pPr algn="just">
              <a:spcBef>
                <a:spcPts val="1200"/>
              </a:spcBef>
              <a:buClr>
                <a:srgbClr val="002060"/>
              </a:buClr>
              <a:buSzPct val="80000"/>
              <a:defRPr/>
            </a:pPr>
            <a:r>
              <a:rPr lang="ru-RU" altLang="ru-RU" sz="2200" dirty="0" smtClean="0"/>
              <a:t>Современный человек за 1 месяц получает и обрабатывает столько же информации, сколько человек </a:t>
            </a:r>
            <a:r>
              <a:rPr lang="en-US" altLang="ru-RU" sz="2200" dirty="0" smtClean="0"/>
              <a:t>XVII  </a:t>
            </a:r>
            <a:r>
              <a:rPr lang="ru-RU" altLang="ru-RU" sz="2200" dirty="0" smtClean="0"/>
              <a:t>века за всю жизнь </a:t>
            </a:r>
          </a:p>
          <a:p>
            <a:pPr algn="just">
              <a:spcBef>
                <a:spcPts val="1200"/>
              </a:spcBef>
              <a:buClr>
                <a:srgbClr val="002060"/>
              </a:buClr>
              <a:buSzPct val="80000"/>
              <a:defRPr/>
            </a:pPr>
            <a:r>
              <a:rPr lang="ru-RU" altLang="ru-RU" sz="2200" dirty="0" smtClean="0"/>
              <a:t>Информация в мире удваивается каждые 2 года, что делает невозможным и бесполезным простое ее заучивание </a:t>
            </a:r>
          </a:p>
          <a:p>
            <a:pPr algn="just">
              <a:spcBef>
                <a:spcPts val="1200"/>
              </a:spcBef>
              <a:buClr>
                <a:srgbClr val="002060"/>
              </a:buClr>
              <a:buSzPct val="80000"/>
              <a:defRPr/>
            </a:pPr>
            <a:r>
              <a:rPr lang="ru-RU" altLang="ru-RU" sz="2200" dirty="0" smtClean="0"/>
              <a:t>Передовые экономики требуют смены целей образования от «человека знающего» - к «человеку, способному творчески мыслить, действовать, </a:t>
            </a:r>
            <a:r>
              <a:rPr lang="ru-RU" altLang="ru-RU" sz="2200" dirty="0" err="1" smtClean="0"/>
              <a:t>саморазвиваться</a:t>
            </a:r>
            <a:r>
              <a:rPr lang="ru-RU" altLang="ru-RU" sz="2200" dirty="0" smtClean="0"/>
              <a:t>»</a:t>
            </a:r>
          </a:p>
          <a:p>
            <a:pPr algn="just">
              <a:spcBef>
                <a:spcPts val="1200"/>
              </a:spcBef>
              <a:buClr>
                <a:srgbClr val="002060"/>
              </a:buClr>
              <a:buSzPct val="80000"/>
              <a:defRPr/>
            </a:pPr>
            <a:r>
              <a:rPr lang="ru-RU" sz="2200" dirty="0" smtClean="0"/>
              <a:t>В 80-е годы ХХ века ведущие страны мира начали переход от </a:t>
            </a:r>
            <a:r>
              <a:rPr lang="ru-RU" sz="2200" dirty="0" err="1" smtClean="0"/>
              <a:t>знаниецентризма</a:t>
            </a:r>
            <a:r>
              <a:rPr lang="ru-RU" sz="2200" dirty="0" smtClean="0"/>
              <a:t> к практико-ориентированному образованию</a:t>
            </a:r>
            <a:endParaRPr lang="ru-RU" altLang="ru-RU" sz="2200" dirty="0" smtClean="0"/>
          </a:p>
          <a:p>
            <a:pPr algn="just">
              <a:spcBef>
                <a:spcPts val="1200"/>
              </a:spcBef>
              <a:buClr>
                <a:srgbClr val="002060"/>
              </a:buClr>
              <a:buSzPct val="80000"/>
              <a:defRPr/>
            </a:pPr>
            <a:r>
              <a:rPr lang="ru-RU" altLang="ru-RU" sz="2200" dirty="0" smtClean="0"/>
              <a:t>Технологический и информационный 21 век нуждается в нравственно-духовном просвещении детей и молодежи.</a:t>
            </a:r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0D4E7C8B-ACDA-429D-BAA5-55B42EDE1A7F}" type="slidenum">
              <a:rPr lang="ru-RU" altLang="ru-RU" smtClean="0">
                <a:solidFill>
                  <a:srgbClr val="898989"/>
                </a:solidFill>
                <a:latin typeface="Calibri" pitchFamily="34" charset="0"/>
              </a:rPr>
              <a:pPr/>
              <a:t>2</a:t>
            </a:fld>
            <a:endParaRPr lang="ru-RU" altLang="ru-RU" smtClean="0">
              <a:solidFill>
                <a:srgbClr val="898989"/>
              </a:solidFill>
              <a:latin typeface="Calibri" pitchFamily="34" charset="0"/>
            </a:endParaRPr>
          </a:p>
        </p:txBody>
      </p:sp>
      <p:pic>
        <p:nvPicPr>
          <p:cNvPr id="6" name="Picture 16" descr="shutterstock_1222218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979" y="92209"/>
            <a:ext cx="1008063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3" descr="shutterstock_1088805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0042" y="92209"/>
            <a:ext cx="1005333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4" descr="shutterstock_133809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92210"/>
            <a:ext cx="1008063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7" descr="shutterstock_1137386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450" y="92210"/>
            <a:ext cx="2016125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5" descr="shutterstock_1173717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92209"/>
            <a:ext cx="1800869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455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332656"/>
            <a:ext cx="842493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Нормативное правовое обеспечение </a:t>
            </a: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дошкольного воспитания и обучения</a:t>
            </a:r>
          </a:p>
          <a:p>
            <a:pPr algn="ctr"/>
            <a:endParaRPr lang="ru-RU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smtClean="0"/>
              <a:t>Организации образования в своей деятельности руководствуются нормативными правовыми актами, регулирующими систему дошкольного воспитания и обучения.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2213282"/>
            <a:ext cx="799288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Совершенствование содержания 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дошкольного образования</a:t>
            </a:r>
          </a:p>
          <a:p>
            <a:endParaRPr lang="ru-RU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smtClean="0"/>
              <a:t>Нормативная правовая база системы дошкольного воспитания и обучения</a:t>
            </a:r>
          </a:p>
          <a:p>
            <a:r>
              <a:rPr lang="ru-RU" dirty="0" smtClean="0"/>
              <a:t>     постоянно совершенствуется с учетом современных тенденций развития</a:t>
            </a:r>
          </a:p>
          <a:p>
            <a:r>
              <a:rPr lang="ru-RU" dirty="0" smtClean="0"/>
              <a:t>     дошкольного образования, обновляется содержание воспитания и обучения   </a:t>
            </a:r>
          </a:p>
          <a:p>
            <a:r>
              <a:rPr lang="ru-RU" dirty="0"/>
              <a:t> </a:t>
            </a:r>
            <a:r>
              <a:rPr lang="ru-RU" dirty="0" smtClean="0"/>
              <a:t>    в целях успешной подготовки детей к обучению в школе.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4437112"/>
            <a:ext cx="8352928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Ключевые приоритеты дошкольного образования 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smtClean="0"/>
              <a:t>воспитание детей в духе патриотизма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smtClean="0"/>
              <a:t>любовь к своей земле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smtClean="0"/>
              <a:t>преданность к малой Родине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smtClean="0"/>
              <a:t>бережное отношение к природе, животным.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2141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Выноска с четырьмя стрелками 9"/>
          <p:cNvSpPr/>
          <p:nvPr/>
        </p:nvSpPr>
        <p:spPr>
          <a:xfrm>
            <a:off x="2044824" y="1831433"/>
            <a:ext cx="4932548" cy="3816424"/>
          </a:xfrm>
          <a:prstGeom prst="quadArrowCallout">
            <a:avLst>
              <a:gd name="adj1" fmla="val 18515"/>
              <a:gd name="adj2" fmla="val 18764"/>
              <a:gd name="adj3" fmla="val 18515"/>
              <a:gd name="adj4" fmla="val 476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494974" y="3221826"/>
            <a:ext cx="20162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Модель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«4К»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2" name="Блок-схема: альтернативный процесс 11"/>
          <p:cNvSpPr/>
          <p:nvPr/>
        </p:nvSpPr>
        <p:spPr>
          <a:xfrm>
            <a:off x="3142946" y="1000736"/>
            <a:ext cx="2736304" cy="865691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  <p:sp>
        <p:nvSpPr>
          <p:cNvPr id="13" name="Блок-схема: альтернативный процесс 12"/>
          <p:cNvSpPr/>
          <p:nvPr/>
        </p:nvSpPr>
        <p:spPr>
          <a:xfrm>
            <a:off x="3134934" y="5651394"/>
            <a:ext cx="2736304" cy="936104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альтернативный процесс 13"/>
          <p:cNvSpPr/>
          <p:nvPr/>
        </p:nvSpPr>
        <p:spPr>
          <a:xfrm>
            <a:off x="6949988" y="3283382"/>
            <a:ext cx="1944216" cy="954107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88343" y="3283382"/>
            <a:ext cx="2001316" cy="912526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3286962" y="1248915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коммуникабельность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141512" y="357577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креативность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3214954" y="592596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к</a:t>
            </a:r>
            <a:r>
              <a:rPr lang="ru-RU" dirty="0" smtClean="0"/>
              <a:t>ритическое мышление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6949988" y="357577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/>
              <a:t>командность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260648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«4К» - модель современного человека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502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589330"/>
            <a:ext cx="82809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Организация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</a:rPr>
              <a:t>воспитательно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-образовательного процесса</a:t>
            </a:r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12368" y="1150586"/>
            <a:ext cx="5335288" cy="57606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12368" y="2132856"/>
            <a:ext cx="5328592" cy="5760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Область «Коммуникация»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012368" y="3150493"/>
            <a:ext cx="5328592" cy="57606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Область «Познание»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015716" y="4149080"/>
            <a:ext cx="5321896" cy="57606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Область «Социум»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012368" y="5229200"/>
            <a:ext cx="5321896" cy="57606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Область «Творчество»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83468" y="1302693"/>
            <a:ext cx="503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Область «Здоровье»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268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4345"/>
            <a:ext cx="856895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Согласно требований Типовых правил деятельности дошкольных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организаций (приказ Министра образования и науки Республики Казахстан от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30 октября 2018 года № 595) в дошкольных организациях устанавливается:</a:t>
            </a:r>
          </a:p>
          <a:p>
            <a:pPr algn="ctr"/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/>
              <a:t>с 1 сентября по 31 мая – учебный год для всех возрастных групп.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/>
              <a:t>с 1 июня по 31 августа – летний оздоровительный период</a:t>
            </a:r>
          </a:p>
          <a:p>
            <a:r>
              <a:rPr lang="ru-RU" dirty="0" smtClean="0"/>
              <a:t>(рекомендуется проведение организованной учебной деятельности (далее -</a:t>
            </a:r>
          </a:p>
          <a:p>
            <a:r>
              <a:rPr lang="ru-RU" dirty="0" smtClean="0"/>
              <a:t>ОУД), оздоровительных мероприятий на свежем воздухе в зависимости от</a:t>
            </a:r>
          </a:p>
          <a:p>
            <a:r>
              <a:rPr lang="ru-RU" dirty="0" smtClean="0"/>
              <a:t>погодных условий).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69809" y="3558236"/>
            <a:ext cx="7632848" cy="46940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04002" y="3608273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 smtClean="0"/>
              <a:t>Воспитательно</a:t>
            </a:r>
            <a:r>
              <a:rPr lang="ru-RU" dirty="0" smtClean="0"/>
              <a:t>-образовательный процесс осуществляется согласно:</a:t>
            </a:r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4364462" y="4048203"/>
            <a:ext cx="243542" cy="4033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754559" y="4481958"/>
            <a:ext cx="5544616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754559" y="5215383"/>
            <a:ext cx="5580620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781884" y="5949280"/>
            <a:ext cx="5544616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циклограмме.</a:t>
            </a:r>
          </a:p>
        </p:txBody>
      </p:sp>
      <p:sp>
        <p:nvSpPr>
          <p:cNvPr id="10" name="Стрелка вниз 9"/>
          <p:cNvSpPr/>
          <p:nvPr/>
        </p:nvSpPr>
        <p:spPr>
          <a:xfrm>
            <a:off x="4387543" y="4927351"/>
            <a:ext cx="224898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4423547" y="5661248"/>
            <a:ext cx="224898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804" y="5949280"/>
            <a:ext cx="16764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0979" y="4490591"/>
            <a:ext cx="451802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3981" y="5236243"/>
            <a:ext cx="496887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1484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743594"/>
            <a:ext cx="748883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Для получения информации об эффективности образовательного процесса, </a:t>
            </a: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а также о </a:t>
            </a:r>
            <a:r>
              <a:rPr lang="ru-RU" sz="2000" b="1" dirty="0" smtClean="0">
                <a:solidFill>
                  <a:srgbClr val="002060"/>
                </a:solidFill>
              </a:rPr>
              <a:t>динамике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 развития ребенка </a:t>
            </a: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проводится мониторинг освоения детьми содержания </a:t>
            </a: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Типовой учебной программы на основе диагностики:</a:t>
            </a:r>
          </a:p>
          <a:p>
            <a:endParaRPr lang="ru-RU" dirty="0" smtClean="0"/>
          </a:p>
          <a:p>
            <a:endParaRPr lang="ru-RU" dirty="0"/>
          </a:p>
          <a:p>
            <a:pPr marL="285750" indent="-285750">
              <a:buFont typeface="Wingdings" pitchFamily="2" charset="2"/>
              <a:buChar char="v"/>
            </a:pPr>
            <a:r>
              <a:rPr lang="ru-RU" sz="2000" dirty="0" smtClean="0"/>
              <a:t>стартовый – в начале учебного года (в сентябре);</a:t>
            </a:r>
          </a:p>
          <a:p>
            <a:pPr marL="285750" indent="-285750">
              <a:buFont typeface="Wingdings" pitchFamily="2" charset="2"/>
              <a:buChar char="v"/>
            </a:pPr>
            <a:endParaRPr lang="ru-RU" sz="2000" dirty="0"/>
          </a:p>
          <a:p>
            <a:pPr marL="285750" indent="-285750">
              <a:buFont typeface="Wingdings" pitchFamily="2" charset="2"/>
              <a:buChar char="v"/>
            </a:pPr>
            <a:r>
              <a:rPr lang="ru-RU" sz="2000" dirty="0" smtClean="0"/>
              <a:t>промежуточной – в середине учебного года (в январе);</a:t>
            </a:r>
          </a:p>
          <a:p>
            <a:pPr marL="285750" indent="-285750">
              <a:buFont typeface="Wingdings" pitchFamily="2" charset="2"/>
              <a:buChar char="v"/>
            </a:pPr>
            <a:endParaRPr lang="ru-RU" sz="2000" dirty="0" smtClean="0"/>
          </a:p>
          <a:p>
            <a:pPr marL="285750" indent="-285750">
              <a:buFont typeface="Wingdings" pitchFamily="2" charset="2"/>
              <a:buChar char="v"/>
            </a:pPr>
            <a:r>
              <a:rPr lang="ru-RU" sz="2000" dirty="0" smtClean="0"/>
              <a:t>итоговой – в конце учебного года (в мае).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244677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340768"/>
            <a:ext cx="79928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u="sng" dirty="0" smtClean="0"/>
          </a:p>
          <a:p>
            <a:r>
              <a:rPr lang="ru-RU" u="sng" dirty="0" smtClean="0"/>
              <a:t>ясельный возраст - 0-3 года: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/>
              <a:t>младенческий возраст - от рождения;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/>
              <a:t>ранний возраст - от 1-го года (группа раннего возраста);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/>
              <a:t>младший возраст - от 2-х лет (младшая группа).</a:t>
            </a:r>
          </a:p>
          <a:p>
            <a:endParaRPr lang="ru-RU" dirty="0" smtClean="0"/>
          </a:p>
          <a:p>
            <a:r>
              <a:rPr lang="ru-RU" u="sng" dirty="0" smtClean="0"/>
              <a:t>дошкольный возраст - 3-6 лет: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/>
              <a:t>средний возраст- от 3-х лет (средняя группа);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/>
              <a:t>старший возраст - от 4-х лет (старшая группа).</a:t>
            </a:r>
          </a:p>
          <a:p>
            <a:endParaRPr lang="ru-RU" dirty="0" smtClean="0"/>
          </a:p>
          <a:p>
            <a:r>
              <a:rPr lang="ru-RU" dirty="0" err="1" smtClean="0"/>
              <a:t>Предшкольная</a:t>
            </a:r>
            <a:r>
              <a:rPr lang="ru-RU" dirty="0" smtClean="0"/>
              <a:t> подготовка осуществляется с 5 лет в семье, дошкольных</a:t>
            </a:r>
          </a:p>
          <a:p>
            <a:r>
              <a:rPr lang="ru-RU" dirty="0" smtClean="0"/>
              <a:t>организациях, классах </a:t>
            </a:r>
            <a:r>
              <a:rPr lang="ru-RU" dirty="0" err="1" smtClean="0"/>
              <a:t>предшкольной</a:t>
            </a:r>
            <a:r>
              <a:rPr lang="ru-RU" dirty="0" smtClean="0"/>
              <a:t> подготовки (статья 30 Закона Республики</a:t>
            </a:r>
          </a:p>
          <a:p>
            <a:r>
              <a:rPr lang="ru-RU" dirty="0" smtClean="0"/>
              <a:t>Казахстан «Об образовании»).</a:t>
            </a:r>
          </a:p>
          <a:p>
            <a:endParaRPr lang="ru-RU" dirty="0" smtClean="0"/>
          </a:p>
          <a:p>
            <a:r>
              <a:rPr lang="ru-RU" dirty="0" smtClean="0"/>
              <a:t>На обучение в 1 класс дети принимаются с шести лет (ст. 31 Закона).</a:t>
            </a: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305823"/>
            <a:ext cx="82809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Возрастная периодизация и возрастные группы </a:t>
            </a: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(возраст детей – полных лет на начало учебного года) </a:t>
            </a: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следующие:</a:t>
            </a: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343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2764" y="127894"/>
            <a:ext cx="8712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/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Объем недельной учебной нагрузки в соответствии с Типовым учебным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планом для детей </a:t>
            </a:r>
          </a:p>
          <a:p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39551" y="1124745"/>
            <a:ext cx="7988671" cy="155467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39550" y="2915535"/>
            <a:ext cx="7988671" cy="144956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39551" y="4725145"/>
            <a:ext cx="7988670" cy="5760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20695" y="1124744"/>
            <a:ext cx="756084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/>
              <a:t> </a:t>
            </a:r>
            <a:r>
              <a:rPr lang="ru-RU" sz="1600" b="1" i="1" dirty="0" smtClean="0"/>
              <a:t>с казахским языком</a:t>
            </a:r>
            <a:r>
              <a:rPr lang="ru-RU" sz="1600" b="1" i="1" dirty="0"/>
              <a:t> </a:t>
            </a:r>
            <a:r>
              <a:rPr lang="ru-RU" sz="1600" b="1" i="1" dirty="0" smtClean="0"/>
              <a:t>обучения составляет: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1600" dirty="0" smtClean="0"/>
              <a:t>группа раннего возраста (от 1-го года)-7 часов с продолжительностью 7-10 минут;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1600" dirty="0" smtClean="0"/>
              <a:t>младшая группа (от 2-х лет) - 9 часов с продолжительностью 10-15 минут.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1600" dirty="0" smtClean="0"/>
              <a:t>средняя группа (от 3-х лет) - 11 часов с продолжительностью 15-20 минут;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1600" dirty="0" smtClean="0"/>
              <a:t>старшая группа (от 4-х лет) - 12 часов с продолжительностью 20-25 минут.</a:t>
            </a:r>
            <a:endParaRPr lang="ru-RU" sz="16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66554" y="2877505"/>
            <a:ext cx="768685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 smtClean="0"/>
              <a:t>  </a:t>
            </a:r>
            <a:r>
              <a:rPr lang="ru-RU" sz="1600" b="1" i="1" dirty="0" smtClean="0"/>
              <a:t>с русским языком обучения составляет: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1600" dirty="0" smtClean="0"/>
              <a:t>группа раннего возраста (от 1-го года) - 7 часов с продолжительностью 7-10 минут;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1600" dirty="0" smtClean="0"/>
              <a:t>младшая группа (от 2-х лет) - 9 часов с продолжительностью 10-15 минут.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1600" dirty="0" smtClean="0"/>
              <a:t>средняя группа (от 3-х лет) - 11,5 часов с продолжительностью 15-20 минут;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1600" dirty="0" smtClean="0"/>
              <a:t>старшая группа (от 4-х лет) - 12,5 часов с продолжительностью 20-25 минут.</a:t>
            </a:r>
            <a:endParaRPr lang="ru-RU" sz="16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620695" y="4797152"/>
            <a:ext cx="769572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ru-RU" sz="1600" dirty="0"/>
              <a:t>г</a:t>
            </a:r>
            <a:r>
              <a:rPr lang="ru-RU" sz="1600" dirty="0" smtClean="0"/>
              <a:t>руппа </a:t>
            </a:r>
            <a:r>
              <a:rPr lang="ru-RU" sz="1600" dirty="0" err="1" smtClean="0"/>
              <a:t>предшкольной</a:t>
            </a:r>
            <a:r>
              <a:rPr lang="ru-RU" sz="1600" dirty="0" smtClean="0"/>
              <a:t> подготовки - 20 часов с продолжительностью ОУД – 25- 30 мин.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6104889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1193</Words>
  <Application>Microsoft Office PowerPoint</Application>
  <PresentationFormat>Экран (4:3)</PresentationFormat>
  <Paragraphs>156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Глобальный контекст обновления  содержания образования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Глобальный контекст обновления  содержания образования</dc:title>
  <dc:creator>ADMIN</dc:creator>
  <cp:lastModifiedBy>ADMIN</cp:lastModifiedBy>
  <cp:revision>34</cp:revision>
  <dcterms:created xsi:type="dcterms:W3CDTF">2020-10-11T16:03:07Z</dcterms:created>
  <dcterms:modified xsi:type="dcterms:W3CDTF">2020-10-12T20:06:56Z</dcterms:modified>
</cp:coreProperties>
</file>